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4" r:id="rId3"/>
    <p:sldId id="274" r:id="rId4"/>
    <p:sldId id="263" r:id="rId5"/>
    <p:sldId id="273" r:id="rId6"/>
    <p:sldId id="272" r:id="rId7"/>
    <p:sldId id="261" r:id="rId8"/>
    <p:sldId id="268" r:id="rId9"/>
    <p:sldId id="257" r:id="rId10"/>
    <p:sldId id="269" r:id="rId11"/>
    <p:sldId id="271" r:id="rId12"/>
    <p:sldId id="258" r:id="rId13"/>
    <p:sldId id="259" r:id="rId14"/>
    <p:sldId id="267" r:id="rId15"/>
    <p:sldId id="260" r:id="rId16"/>
    <p:sldId id="265"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0"/>
    <p:restoredTop sz="94689"/>
  </p:normalViewPr>
  <p:slideViewPr>
    <p:cSldViewPr snapToGrid="0">
      <p:cViewPr>
        <p:scale>
          <a:sx n="90" d="100"/>
          <a:sy n="90" d="100"/>
        </p:scale>
        <p:origin x="99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59B5F-49C1-2F46-812F-9AFB9CC4C614}" type="datetimeFigureOut">
              <a:rPr lang="en-US" smtClean="0"/>
              <a:t>5/28/25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5AB9E-A4A6-7C4E-8A76-C93E5A78F9BA}" type="slidenum">
              <a:rPr lang="en-US" smtClean="0"/>
              <a:t>‹#›</a:t>
            </a:fld>
            <a:endParaRPr lang="en-US"/>
          </a:p>
        </p:txBody>
      </p:sp>
    </p:spTree>
    <p:extLst>
      <p:ext uri="{BB962C8B-B14F-4D97-AF65-F5344CB8AC3E}">
        <p14:creationId xmlns:p14="http://schemas.microsoft.com/office/powerpoint/2010/main" val="1876519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C5AB9E-A4A6-7C4E-8A76-C93E5A78F9BA}" type="slidenum">
              <a:rPr lang="en-US" smtClean="0"/>
              <a:t>1</a:t>
            </a:fld>
            <a:endParaRPr lang="en-US"/>
          </a:p>
        </p:txBody>
      </p:sp>
    </p:spTree>
    <p:extLst>
      <p:ext uri="{BB962C8B-B14F-4D97-AF65-F5344CB8AC3E}">
        <p14:creationId xmlns:p14="http://schemas.microsoft.com/office/powerpoint/2010/main" val="286112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C5AB9E-A4A6-7C4E-8A76-C93E5A78F9BA}" type="slidenum">
              <a:rPr lang="en-US" smtClean="0"/>
              <a:t>9</a:t>
            </a:fld>
            <a:endParaRPr lang="en-US"/>
          </a:p>
        </p:txBody>
      </p:sp>
    </p:spTree>
    <p:extLst>
      <p:ext uri="{BB962C8B-B14F-4D97-AF65-F5344CB8AC3E}">
        <p14:creationId xmlns:p14="http://schemas.microsoft.com/office/powerpoint/2010/main" val="217187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C5AB9E-A4A6-7C4E-8A76-C93E5A78F9BA}" type="slidenum">
              <a:rPr lang="en-US" smtClean="0"/>
              <a:t>11</a:t>
            </a:fld>
            <a:endParaRPr lang="en-US"/>
          </a:p>
        </p:txBody>
      </p:sp>
    </p:spTree>
    <p:extLst>
      <p:ext uri="{BB962C8B-B14F-4D97-AF65-F5344CB8AC3E}">
        <p14:creationId xmlns:p14="http://schemas.microsoft.com/office/powerpoint/2010/main" val="3382272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C5AB9E-A4A6-7C4E-8A76-C93E5A78F9BA}" type="slidenum">
              <a:rPr lang="en-US" smtClean="0"/>
              <a:t>17</a:t>
            </a:fld>
            <a:endParaRPr lang="en-US"/>
          </a:p>
        </p:txBody>
      </p:sp>
    </p:spTree>
    <p:extLst>
      <p:ext uri="{BB962C8B-B14F-4D97-AF65-F5344CB8AC3E}">
        <p14:creationId xmlns:p14="http://schemas.microsoft.com/office/powerpoint/2010/main" val="260148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B943-19D8-2EC0-6BA5-9283D54E91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97F0C8-F02A-8CCB-2F8C-6FCDEBD1C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B16654-2FAF-5554-4582-08D4C8EE1822}"/>
              </a:ext>
            </a:extLst>
          </p:cNvPr>
          <p:cNvSpPr>
            <a:spLocks noGrp="1"/>
          </p:cNvSpPr>
          <p:nvPr>
            <p:ph type="dt" sz="half" idx="10"/>
          </p:nvPr>
        </p:nvSpPr>
        <p:spPr/>
        <p:txBody>
          <a:bodyPr/>
          <a:lstStyle/>
          <a:p>
            <a:fld id="{1FAF5371-8288-7C43-ABDC-D7FBC78FB6AB}" type="datetimeFigureOut">
              <a:rPr lang="en-US" smtClean="0"/>
              <a:t>5/28/25</a:t>
            </a:fld>
            <a:endParaRPr lang="en-US"/>
          </a:p>
        </p:txBody>
      </p:sp>
      <p:sp>
        <p:nvSpPr>
          <p:cNvPr id="5" name="Footer Placeholder 4">
            <a:extLst>
              <a:ext uri="{FF2B5EF4-FFF2-40B4-BE49-F238E27FC236}">
                <a16:creationId xmlns:a16="http://schemas.microsoft.com/office/drawing/2014/main" id="{08A036BB-F478-2AFC-BED3-108FBEB42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721EC-D1F7-A6CB-66B4-71756D40E660}"/>
              </a:ext>
            </a:extLst>
          </p:cNvPr>
          <p:cNvSpPr>
            <a:spLocks noGrp="1"/>
          </p:cNvSpPr>
          <p:nvPr>
            <p:ph type="sldNum" sz="quarter" idx="12"/>
          </p:nvPr>
        </p:nvSpPr>
        <p:spPr/>
        <p:txBody>
          <a:bodyPr/>
          <a:lstStyle/>
          <a:p>
            <a:fld id="{B8802B34-3342-5B4F-893F-1ECAC119A7FA}" type="slidenum">
              <a:rPr lang="en-US" smtClean="0"/>
              <a:t>‹#›</a:t>
            </a:fld>
            <a:endParaRPr lang="en-US"/>
          </a:p>
        </p:txBody>
      </p:sp>
    </p:spTree>
    <p:extLst>
      <p:ext uri="{BB962C8B-B14F-4D97-AF65-F5344CB8AC3E}">
        <p14:creationId xmlns:p14="http://schemas.microsoft.com/office/powerpoint/2010/main" val="407804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7B002-6343-743D-E763-7215E0BB76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0DA4A1-5047-50DB-681F-33ECC0A63F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C3677-E491-E5D9-0812-75F1C35A44CC}"/>
              </a:ext>
            </a:extLst>
          </p:cNvPr>
          <p:cNvSpPr>
            <a:spLocks noGrp="1"/>
          </p:cNvSpPr>
          <p:nvPr>
            <p:ph type="dt" sz="half" idx="10"/>
          </p:nvPr>
        </p:nvSpPr>
        <p:spPr/>
        <p:txBody>
          <a:bodyPr/>
          <a:lstStyle/>
          <a:p>
            <a:fld id="{1FAF5371-8288-7C43-ABDC-D7FBC78FB6AB}" type="datetimeFigureOut">
              <a:rPr lang="en-US" smtClean="0"/>
              <a:t>5/28/25</a:t>
            </a:fld>
            <a:endParaRPr lang="en-US"/>
          </a:p>
        </p:txBody>
      </p:sp>
      <p:sp>
        <p:nvSpPr>
          <p:cNvPr id="5" name="Footer Placeholder 4">
            <a:extLst>
              <a:ext uri="{FF2B5EF4-FFF2-40B4-BE49-F238E27FC236}">
                <a16:creationId xmlns:a16="http://schemas.microsoft.com/office/drawing/2014/main" id="{CAEDC221-DCBF-567B-FE97-075200E3F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44622-CC1D-D82D-4877-4D883BBFBD79}"/>
              </a:ext>
            </a:extLst>
          </p:cNvPr>
          <p:cNvSpPr>
            <a:spLocks noGrp="1"/>
          </p:cNvSpPr>
          <p:nvPr>
            <p:ph type="sldNum" sz="quarter" idx="12"/>
          </p:nvPr>
        </p:nvSpPr>
        <p:spPr/>
        <p:txBody>
          <a:bodyPr/>
          <a:lstStyle/>
          <a:p>
            <a:fld id="{B8802B34-3342-5B4F-893F-1ECAC119A7FA}" type="slidenum">
              <a:rPr lang="en-US" smtClean="0"/>
              <a:t>‹#›</a:t>
            </a:fld>
            <a:endParaRPr lang="en-US"/>
          </a:p>
        </p:txBody>
      </p:sp>
    </p:spTree>
    <p:extLst>
      <p:ext uri="{BB962C8B-B14F-4D97-AF65-F5344CB8AC3E}">
        <p14:creationId xmlns:p14="http://schemas.microsoft.com/office/powerpoint/2010/main" val="55476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F91338-EADA-B312-BACF-069ADE6753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9661E7-1089-3AA0-567F-F72EF2F028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244CF-4304-6EA3-7A9D-22C6D3911932}"/>
              </a:ext>
            </a:extLst>
          </p:cNvPr>
          <p:cNvSpPr>
            <a:spLocks noGrp="1"/>
          </p:cNvSpPr>
          <p:nvPr>
            <p:ph type="dt" sz="half" idx="10"/>
          </p:nvPr>
        </p:nvSpPr>
        <p:spPr/>
        <p:txBody>
          <a:bodyPr/>
          <a:lstStyle/>
          <a:p>
            <a:fld id="{1FAF5371-8288-7C43-ABDC-D7FBC78FB6AB}" type="datetimeFigureOut">
              <a:rPr lang="en-US" smtClean="0"/>
              <a:t>5/28/25</a:t>
            </a:fld>
            <a:endParaRPr lang="en-US"/>
          </a:p>
        </p:txBody>
      </p:sp>
      <p:sp>
        <p:nvSpPr>
          <p:cNvPr id="5" name="Footer Placeholder 4">
            <a:extLst>
              <a:ext uri="{FF2B5EF4-FFF2-40B4-BE49-F238E27FC236}">
                <a16:creationId xmlns:a16="http://schemas.microsoft.com/office/drawing/2014/main" id="{D64ED8E3-C2B0-BB4B-7092-C6F804D47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46B01-E666-19D1-E0E9-68BD05C9A956}"/>
              </a:ext>
            </a:extLst>
          </p:cNvPr>
          <p:cNvSpPr>
            <a:spLocks noGrp="1"/>
          </p:cNvSpPr>
          <p:nvPr>
            <p:ph type="sldNum" sz="quarter" idx="12"/>
          </p:nvPr>
        </p:nvSpPr>
        <p:spPr/>
        <p:txBody>
          <a:bodyPr/>
          <a:lstStyle/>
          <a:p>
            <a:fld id="{B8802B34-3342-5B4F-893F-1ECAC119A7FA}" type="slidenum">
              <a:rPr lang="en-US" smtClean="0"/>
              <a:t>‹#›</a:t>
            </a:fld>
            <a:endParaRPr lang="en-US"/>
          </a:p>
        </p:txBody>
      </p:sp>
    </p:spTree>
    <p:extLst>
      <p:ext uri="{BB962C8B-B14F-4D97-AF65-F5344CB8AC3E}">
        <p14:creationId xmlns:p14="http://schemas.microsoft.com/office/powerpoint/2010/main" val="255169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6A34-A03A-8EE7-5E8E-1DA87CF199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A9D4D-A57B-F177-2093-8868453592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DACA4-1226-1C43-6E64-784B3BEEB787}"/>
              </a:ext>
            </a:extLst>
          </p:cNvPr>
          <p:cNvSpPr>
            <a:spLocks noGrp="1"/>
          </p:cNvSpPr>
          <p:nvPr>
            <p:ph type="dt" sz="half" idx="10"/>
          </p:nvPr>
        </p:nvSpPr>
        <p:spPr/>
        <p:txBody>
          <a:bodyPr/>
          <a:lstStyle/>
          <a:p>
            <a:fld id="{1FAF5371-8288-7C43-ABDC-D7FBC78FB6AB}" type="datetimeFigureOut">
              <a:rPr lang="en-US" smtClean="0"/>
              <a:t>5/28/25</a:t>
            </a:fld>
            <a:endParaRPr lang="en-US"/>
          </a:p>
        </p:txBody>
      </p:sp>
      <p:sp>
        <p:nvSpPr>
          <p:cNvPr id="5" name="Footer Placeholder 4">
            <a:extLst>
              <a:ext uri="{FF2B5EF4-FFF2-40B4-BE49-F238E27FC236}">
                <a16:creationId xmlns:a16="http://schemas.microsoft.com/office/drawing/2014/main" id="{61516EFF-A42B-4018-99A7-013F897A7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340C7-0986-065A-EA34-A54F6D7017DD}"/>
              </a:ext>
            </a:extLst>
          </p:cNvPr>
          <p:cNvSpPr>
            <a:spLocks noGrp="1"/>
          </p:cNvSpPr>
          <p:nvPr>
            <p:ph type="sldNum" sz="quarter" idx="12"/>
          </p:nvPr>
        </p:nvSpPr>
        <p:spPr/>
        <p:txBody>
          <a:bodyPr/>
          <a:lstStyle/>
          <a:p>
            <a:fld id="{B8802B34-3342-5B4F-893F-1ECAC119A7FA}" type="slidenum">
              <a:rPr lang="en-US" smtClean="0"/>
              <a:t>‹#›</a:t>
            </a:fld>
            <a:endParaRPr lang="en-US"/>
          </a:p>
        </p:txBody>
      </p:sp>
    </p:spTree>
    <p:extLst>
      <p:ext uri="{BB962C8B-B14F-4D97-AF65-F5344CB8AC3E}">
        <p14:creationId xmlns:p14="http://schemas.microsoft.com/office/powerpoint/2010/main" val="185335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3DC9-E033-AF5E-404A-AFB8DED74A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FDD091-A81D-5907-28AE-A88659BA16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0E9496-BAE0-8A2D-95BF-590306940234}"/>
              </a:ext>
            </a:extLst>
          </p:cNvPr>
          <p:cNvSpPr>
            <a:spLocks noGrp="1"/>
          </p:cNvSpPr>
          <p:nvPr>
            <p:ph type="dt" sz="half" idx="10"/>
          </p:nvPr>
        </p:nvSpPr>
        <p:spPr/>
        <p:txBody>
          <a:bodyPr/>
          <a:lstStyle/>
          <a:p>
            <a:fld id="{1FAF5371-8288-7C43-ABDC-D7FBC78FB6AB}" type="datetimeFigureOut">
              <a:rPr lang="en-US" smtClean="0"/>
              <a:t>5/28/25</a:t>
            </a:fld>
            <a:endParaRPr lang="en-US"/>
          </a:p>
        </p:txBody>
      </p:sp>
      <p:sp>
        <p:nvSpPr>
          <p:cNvPr id="5" name="Footer Placeholder 4">
            <a:extLst>
              <a:ext uri="{FF2B5EF4-FFF2-40B4-BE49-F238E27FC236}">
                <a16:creationId xmlns:a16="http://schemas.microsoft.com/office/drawing/2014/main" id="{CCE069A7-1990-3A5B-F933-9E60A658F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8D475-8508-C996-7A46-08DE3C9518DC}"/>
              </a:ext>
            </a:extLst>
          </p:cNvPr>
          <p:cNvSpPr>
            <a:spLocks noGrp="1"/>
          </p:cNvSpPr>
          <p:nvPr>
            <p:ph type="sldNum" sz="quarter" idx="12"/>
          </p:nvPr>
        </p:nvSpPr>
        <p:spPr/>
        <p:txBody>
          <a:bodyPr/>
          <a:lstStyle/>
          <a:p>
            <a:fld id="{B8802B34-3342-5B4F-893F-1ECAC119A7FA}" type="slidenum">
              <a:rPr lang="en-US" smtClean="0"/>
              <a:t>‹#›</a:t>
            </a:fld>
            <a:endParaRPr lang="en-US"/>
          </a:p>
        </p:txBody>
      </p:sp>
    </p:spTree>
    <p:extLst>
      <p:ext uri="{BB962C8B-B14F-4D97-AF65-F5344CB8AC3E}">
        <p14:creationId xmlns:p14="http://schemas.microsoft.com/office/powerpoint/2010/main" val="32298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25D2-0BCC-E6C1-8235-66009BD317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829B23-E48E-91FA-E65C-6A70B2BB6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4898D2-BF8E-13C9-9191-7C67FC5D53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E8E822-D3B1-E138-1B48-9231FE92F54D}"/>
              </a:ext>
            </a:extLst>
          </p:cNvPr>
          <p:cNvSpPr>
            <a:spLocks noGrp="1"/>
          </p:cNvSpPr>
          <p:nvPr>
            <p:ph type="dt" sz="half" idx="10"/>
          </p:nvPr>
        </p:nvSpPr>
        <p:spPr/>
        <p:txBody>
          <a:bodyPr/>
          <a:lstStyle/>
          <a:p>
            <a:fld id="{1FAF5371-8288-7C43-ABDC-D7FBC78FB6AB}" type="datetimeFigureOut">
              <a:rPr lang="en-US" smtClean="0"/>
              <a:t>5/28/25</a:t>
            </a:fld>
            <a:endParaRPr lang="en-US"/>
          </a:p>
        </p:txBody>
      </p:sp>
      <p:sp>
        <p:nvSpPr>
          <p:cNvPr id="6" name="Footer Placeholder 5">
            <a:extLst>
              <a:ext uri="{FF2B5EF4-FFF2-40B4-BE49-F238E27FC236}">
                <a16:creationId xmlns:a16="http://schemas.microsoft.com/office/drawing/2014/main" id="{C9365C24-4B0B-89A7-18DC-0B6A897F6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912DC-8004-860F-9A76-29A7EEC4BC10}"/>
              </a:ext>
            </a:extLst>
          </p:cNvPr>
          <p:cNvSpPr>
            <a:spLocks noGrp="1"/>
          </p:cNvSpPr>
          <p:nvPr>
            <p:ph type="sldNum" sz="quarter" idx="12"/>
          </p:nvPr>
        </p:nvSpPr>
        <p:spPr/>
        <p:txBody>
          <a:bodyPr/>
          <a:lstStyle/>
          <a:p>
            <a:fld id="{B8802B34-3342-5B4F-893F-1ECAC119A7FA}" type="slidenum">
              <a:rPr lang="en-US" smtClean="0"/>
              <a:t>‹#›</a:t>
            </a:fld>
            <a:endParaRPr lang="en-US"/>
          </a:p>
        </p:txBody>
      </p:sp>
    </p:spTree>
    <p:extLst>
      <p:ext uri="{BB962C8B-B14F-4D97-AF65-F5344CB8AC3E}">
        <p14:creationId xmlns:p14="http://schemas.microsoft.com/office/powerpoint/2010/main" val="258824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EE5F-BC70-69C6-F2AB-337B3658CF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97BFE-A7C1-4BCD-B7E2-80FC319CA2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054F98-BF93-F3CC-46CB-1E890A5B9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299E45-F74A-1AE3-8789-5EA7C596FD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855AE6-B851-1489-CF02-562D646437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34365D-D880-031F-6350-08DE4E582B34}"/>
              </a:ext>
            </a:extLst>
          </p:cNvPr>
          <p:cNvSpPr>
            <a:spLocks noGrp="1"/>
          </p:cNvSpPr>
          <p:nvPr>
            <p:ph type="dt" sz="half" idx="10"/>
          </p:nvPr>
        </p:nvSpPr>
        <p:spPr/>
        <p:txBody>
          <a:bodyPr/>
          <a:lstStyle/>
          <a:p>
            <a:fld id="{1FAF5371-8288-7C43-ABDC-D7FBC78FB6AB}" type="datetimeFigureOut">
              <a:rPr lang="en-US" smtClean="0"/>
              <a:t>5/28/25</a:t>
            </a:fld>
            <a:endParaRPr lang="en-US"/>
          </a:p>
        </p:txBody>
      </p:sp>
      <p:sp>
        <p:nvSpPr>
          <p:cNvPr id="8" name="Footer Placeholder 7">
            <a:extLst>
              <a:ext uri="{FF2B5EF4-FFF2-40B4-BE49-F238E27FC236}">
                <a16:creationId xmlns:a16="http://schemas.microsoft.com/office/drawing/2014/main" id="{67CA629B-B6A1-14DC-D3E6-328BF828C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AE79F2-8FCD-AED8-66C8-D1C74EC8E542}"/>
              </a:ext>
            </a:extLst>
          </p:cNvPr>
          <p:cNvSpPr>
            <a:spLocks noGrp="1"/>
          </p:cNvSpPr>
          <p:nvPr>
            <p:ph type="sldNum" sz="quarter" idx="12"/>
          </p:nvPr>
        </p:nvSpPr>
        <p:spPr/>
        <p:txBody>
          <a:bodyPr/>
          <a:lstStyle/>
          <a:p>
            <a:fld id="{B8802B34-3342-5B4F-893F-1ECAC119A7FA}" type="slidenum">
              <a:rPr lang="en-US" smtClean="0"/>
              <a:t>‹#›</a:t>
            </a:fld>
            <a:endParaRPr lang="en-US"/>
          </a:p>
        </p:txBody>
      </p:sp>
    </p:spTree>
    <p:extLst>
      <p:ext uri="{BB962C8B-B14F-4D97-AF65-F5344CB8AC3E}">
        <p14:creationId xmlns:p14="http://schemas.microsoft.com/office/powerpoint/2010/main" val="180558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9B4B-BE40-04DC-B766-2879AA47EC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CB8490-BC75-47B3-4F0D-5631EB4F8F3A}"/>
              </a:ext>
            </a:extLst>
          </p:cNvPr>
          <p:cNvSpPr>
            <a:spLocks noGrp="1"/>
          </p:cNvSpPr>
          <p:nvPr>
            <p:ph type="dt" sz="half" idx="10"/>
          </p:nvPr>
        </p:nvSpPr>
        <p:spPr/>
        <p:txBody>
          <a:bodyPr/>
          <a:lstStyle/>
          <a:p>
            <a:fld id="{1FAF5371-8288-7C43-ABDC-D7FBC78FB6AB}" type="datetimeFigureOut">
              <a:rPr lang="en-US" smtClean="0"/>
              <a:t>5/28/25</a:t>
            </a:fld>
            <a:endParaRPr lang="en-US"/>
          </a:p>
        </p:txBody>
      </p:sp>
      <p:sp>
        <p:nvSpPr>
          <p:cNvPr id="4" name="Footer Placeholder 3">
            <a:extLst>
              <a:ext uri="{FF2B5EF4-FFF2-40B4-BE49-F238E27FC236}">
                <a16:creationId xmlns:a16="http://schemas.microsoft.com/office/drawing/2014/main" id="{FFFB7D94-C4E5-AE36-A759-98148C5CAD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6EEF0-6140-E85D-760B-D4E9F60F103C}"/>
              </a:ext>
            </a:extLst>
          </p:cNvPr>
          <p:cNvSpPr>
            <a:spLocks noGrp="1"/>
          </p:cNvSpPr>
          <p:nvPr>
            <p:ph type="sldNum" sz="quarter" idx="12"/>
          </p:nvPr>
        </p:nvSpPr>
        <p:spPr/>
        <p:txBody>
          <a:bodyPr/>
          <a:lstStyle/>
          <a:p>
            <a:fld id="{B8802B34-3342-5B4F-893F-1ECAC119A7FA}" type="slidenum">
              <a:rPr lang="en-US" smtClean="0"/>
              <a:t>‹#›</a:t>
            </a:fld>
            <a:endParaRPr lang="en-US"/>
          </a:p>
        </p:txBody>
      </p:sp>
    </p:spTree>
    <p:extLst>
      <p:ext uri="{BB962C8B-B14F-4D97-AF65-F5344CB8AC3E}">
        <p14:creationId xmlns:p14="http://schemas.microsoft.com/office/powerpoint/2010/main" val="346989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5BE6F-1C71-C7BD-0509-01E401E2BA61}"/>
              </a:ext>
            </a:extLst>
          </p:cNvPr>
          <p:cNvSpPr>
            <a:spLocks noGrp="1"/>
          </p:cNvSpPr>
          <p:nvPr>
            <p:ph type="dt" sz="half" idx="10"/>
          </p:nvPr>
        </p:nvSpPr>
        <p:spPr/>
        <p:txBody>
          <a:bodyPr/>
          <a:lstStyle/>
          <a:p>
            <a:fld id="{1FAF5371-8288-7C43-ABDC-D7FBC78FB6AB}" type="datetimeFigureOut">
              <a:rPr lang="en-US" smtClean="0"/>
              <a:t>5/28/25</a:t>
            </a:fld>
            <a:endParaRPr lang="en-US"/>
          </a:p>
        </p:txBody>
      </p:sp>
      <p:sp>
        <p:nvSpPr>
          <p:cNvPr id="3" name="Footer Placeholder 2">
            <a:extLst>
              <a:ext uri="{FF2B5EF4-FFF2-40B4-BE49-F238E27FC236}">
                <a16:creationId xmlns:a16="http://schemas.microsoft.com/office/drawing/2014/main" id="{000CAB77-2768-49AC-D25F-AA630E3C8E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BB69EC-A112-CB90-4F93-2F5E8F06D6A8}"/>
              </a:ext>
            </a:extLst>
          </p:cNvPr>
          <p:cNvSpPr>
            <a:spLocks noGrp="1"/>
          </p:cNvSpPr>
          <p:nvPr>
            <p:ph type="sldNum" sz="quarter" idx="12"/>
          </p:nvPr>
        </p:nvSpPr>
        <p:spPr/>
        <p:txBody>
          <a:bodyPr/>
          <a:lstStyle/>
          <a:p>
            <a:fld id="{B8802B34-3342-5B4F-893F-1ECAC119A7FA}" type="slidenum">
              <a:rPr lang="en-US" smtClean="0"/>
              <a:t>‹#›</a:t>
            </a:fld>
            <a:endParaRPr lang="en-US"/>
          </a:p>
        </p:txBody>
      </p:sp>
    </p:spTree>
    <p:extLst>
      <p:ext uri="{BB962C8B-B14F-4D97-AF65-F5344CB8AC3E}">
        <p14:creationId xmlns:p14="http://schemas.microsoft.com/office/powerpoint/2010/main" val="244483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C08B-53F3-811C-448A-DB6B8A47A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8FFA-3B58-87D6-BB12-DB29F12A5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FB59F8-AFEF-01FC-E630-F4CC0F580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E6632-45D6-5C46-941F-1355FAB0287D}"/>
              </a:ext>
            </a:extLst>
          </p:cNvPr>
          <p:cNvSpPr>
            <a:spLocks noGrp="1"/>
          </p:cNvSpPr>
          <p:nvPr>
            <p:ph type="dt" sz="half" idx="10"/>
          </p:nvPr>
        </p:nvSpPr>
        <p:spPr/>
        <p:txBody>
          <a:bodyPr/>
          <a:lstStyle/>
          <a:p>
            <a:fld id="{1FAF5371-8288-7C43-ABDC-D7FBC78FB6AB}" type="datetimeFigureOut">
              <a:rPr lang="en-US" smtClean="0"/>
              <a:t>5/28/25</a:t>
            </a:fld>
            <a:endParaRPr lang="en-US"/>
          </a:p>
        </p:txBody>
      </p:sp>
      <p:sp>
        <p:nvSpPr>
          <p:cNvPr id="6" name="Footer Placeholder 5">
            <a:extLst>
              <a:ext uri="{FF2B5EF4-FFF2-40B4-BE49-F238E27FC236}">
                <a16:creationId xmlns:a16="http://schemas.microsoft.com/office/drawing/2014/main" id="{C9A3220D-EF07-803B-755E-5B06986FA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121A0-95B0-18AB-E9B6-DBAD4BFAECBF}"/>
              </a:ext>
            </a:extLst>
          </p:cNvPr>
          <p:cNvSpPr>
            <a:spLocks noGrp="1"/>
          </p:cNvSpPr>
          <p:nvPr>
            <p:ph type="sldNum" sz="quarter" idx="12"/>
          </p:nvPr>
        </p:nvSpPr>
        <p:spPr/>
        <p:txBody>
          <a:bodyPr/>
          <a:lstStyle/>
          <a:p>
            <a:fld id="{B8802B34-3342-5B4F-893F-1ECAC119A7FA}" type="slidenum">
              <a:rPr lang="en-US" smtClean="0"/>
              <a:t>‹#›</a:t>
            </a:fld>
            <a:endParaRPr lang="en-US"/>
          </a:p>
        </p:txBody>
      </p:sp>
    </p:spTree>
    <p:extLst>
      <p:ext uri="{BB962C8B-B14F-4D97-AF65-F5344CB8AC3E}">
        <p14:creationId xmlns:p14="http://schemas.microsoft.com/office/powerpoint/2010/main" val="386167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9E18-8FE6-A3F4-421C-CFBDA56E1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52094A-320D-C103-0E52-7FA1440011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460653-7724-8F34-08BF-41FB0EEFC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525A91-8137-0C2C-4EAA-CBE682BE53D6}"/>
              </a:ext>
            </a:extLst>
          </p:cNvPr>
          <p:cNvSpPr>
            <a:spLocks noGrp="1"/>
          </p:cNvSpPr>
          <p:nvPr>
            <p:ph type="dt" sz="half" idx="10"/>
          </p:nvPr>
        </p:nvSpPr>
        <p:spPr/>
        <p:txBody>
          <a:bodyPr/>
          <a:lstStyle/>
          <a:p>
            <a:fld id="{1FAF5371-8288-7C43-ABDC-D7FBC78FB6AB}" type="datetimeFigureOut">
              <a:rPr lang="en-US" smtClean="0"/>
              <a:t>5/28/25</a:t>
            </a:fld>
            <a:endParaRPr lang="en-US"/>
          </a:p>
        </p:txBody>
      </p:sp>
      <p:sp>
        <p:nvSpPr>
          <p:cNvPr id="6" name="Footer Placeholder 5">
            <a:extLst>
              <a:ext uri="{FF2B5EF4-FFF2-40B4-BE49-F238E27FC236}">
                <a16:creationId xmlns:a16="http://schemas.microsoft.com/office/drawing/2014/main" id="{B2F88E18-D393-6BBE-B3F5-3245466B1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3B303-4266-D431-A125-FB928CB7124D}"/>
              </a:ext>
            </a:extLst>
          </p:cNvPr>
          <p:cNvSpPr>
            <a:spLocks noGrp="1"/>
          </p:cNvSpPr>
          <p:nvPr>
            <p:ph type="sldNum" sz="quarter" idx="12"/>
          </p:nvPr>
        </p:nvSpPr>
        <p:spPr/>
        <p:txBody>
          <a:bodyPr/>
          <a:lstStyle/>
          <a:p>
            <a:fld id="{B8802B34-3342-5B4F-893F-1ECAC119A7FA}" type="slidenum">
              <a:rPr lang="en-US" smtClean="0"/>
              <a:t>‹#›</a:t>
            </a:fld>
            <a:endParaRPr lang="en-US"/>
          </a:p>
        </p:txBody>
      </p:sp>
    </p:spTree>
    <p:extLst>
      <p:ext uri="{BB962C8B-B14F-4D97-AF65-F5344CB8AC3E}">
        <p14:creationId xmlns:p14="http://schemas.microsoft.com/office/powerpoint/2010/main" val="242341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96456-AC3A-51C6-CA8D-53A94CE9D6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44BEAB-FB62-5CD7-B810-3783DF41CD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9A799-DC94-1F63-F374-DAE71D27E9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F5371-8288-7C43-ABDC-D7FBC78FB6AB}" type="datetimeFigureOut">
              <a:rPr lang="en-US" smtClean="0"/>
              <a:t>5/28/25</a:t>
            </a:fld>
            <a:endParaRPr lang="en-US"/>
          </a:p>
        </p:txBody>
      </p:sp>
      <p:sp>
        <p:nvSpPr>
          <p:cNvPr id="5" name="Footer Placeholder 4">
            <a:extLst>
              <a:ext uri="{FF2B5EF4-FFF2-40B4-BE49-F238E27FC236}">
                <a16:creationId xmlns:a16="http://schemas.microsoft.com/office/drawing/2014/main" id="{E407A712-0AEF-6332-787A-B6E83F13BB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EE836A-4357-5500-68F7-A0F312421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02B34-3342-5B4F-893F-1ECAC119A7FA}" type="slidenum">
              <a:rPr lang="en-US" smtClean="0"/>
              <a:t>‹#›</a:t>
            </a:fld>
            <a:endParaRPr lang="en-US"/>
          </a:p>
        </p:txBody>
      </p:sp>
    </p:spTree>
    <p:extLst>
      <p:ext uri="{BB962C8B-B14F-4D97-AF65-F5344CB8AC3E}">
        <p14:creationId xmlns:p14="http://schemas.microsoft.com/office/powerpoint/2010/main" val="1853162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3E43-22FC-6830-57DC-317AE7E7AACF}"/>
              </a:ext>
            </a:extLst>
          </p:cNvPr>
          <p:cNvSpPr>
            <a:spLocks noGrp="1"/>
          </p:cNvSpPr>
          <p:nvPr>
            <p:ph type="ctrTitle"/>
          </p:nvPr>
        </p:nvSpPr>
        <p:spPr>
          <a:xfrm>
            <a:off x="1524000" y="1318161"/>
            <a:ext cx="9144000" cy="1888177"/>
          </a:xfrm>
        </p:spPr>
        <p:txBody>
          <a:bodyPr>
            <a:normAutofit fontScale="90000"/>
          </a:bodyPr>
          <a:lstStyle/>
          <a:p>
            <a:br>
              <a:rPr lang="en-US" sz="4800" dirty="0"/>
            </a:br>
            <a:r>
              <a:rPr lang="en-US" sz="4800" dirty="0"/>
              <a:t>LGO Summer Partner Introduction Series- Presentation Information and Content Suggestions</a:t>
            </a:r>
          </a:p>
        </p:txBody>
      </p:sp>
      <p:sp>
        <p:nvSpPr>
          <p:cNvPr id="3" name="Subtitle 2">
            <a:extLst>
              <a:ext uri="{FF2B5EF4-FFF2-40B4-BE49-F238E27FC236}">
                <a16:creationId xmlns:a16="http://schemas.microsoft.com/office/drawing/2014/main" id="{13F036DA-1962-1452-FE5A-911E88FFEB6C}"/>
              </a:ext>
            </a:extLst>
          </p:cNvPr>
          <p:cNvSpPr>
            <a:spLocks noGrp="1"/>
          </p:cNvSpPr>
          <p:nvPr>
            <p:ph type="subTitle" idx="1"/>
          </p:nvPr>
        </p:nvSpPr>
        <p:spPr>
          <a:xfrm>
            <a:off x="1524000" y="3299254"/>
            <a:ext cx="9144000" cy="3323968"/>
          </a:xfrm>
        </p:spPr>
        <p:txBody>
          <a:bodyPr>
            <a:normAutofit fontScale="92500" lnSpcReduction="20000"/>
          </a:bodyPr>
          <a:lstStyle/>
          <a:p>
            <a:pPr algn="l"/>
            <a:endParaRPr lang="en-US" dirty="0"/>
          </a:p>
          <a:p>
            <a:pPr algn="l"/>
            <a:r>
              <a:rPr lang="en-US" dirty="0"/>
              <a:t>The following slides include content recommendations based on student feedback and include topics that are of high interest to LGOs when they are getting to know our industry partners. Their primary focus will be on internships and full-time recruiting opportunities that are specific to LGO students.</a:t>
            </a:r>
          </a:p>
          <a:p>
            <a:pPr algn="l"/>
            <a:endParaRPr lang="en-US" dirty="0"/>
          </a:p>
          <a:p>
            <a:pPr algn="l"/>
            <a:r>
              <a:rPr lang="en-US" dirty="0"/>
              <a:t>What follows is intended to serve as prompts for creating a presentation that works for this audience- you do not need to include all items, but covering information found in the “Essential Topics for First-Year Students” section is highly recommended.</a:t>
            </a:r>
          </a:p>
        </p:txBody>
      </p:sp>
      <p:pic>
        <p:nvPicPr>
          <p:cNvPr id="9" name="Picture 8" descr="Icon&#10;&#10;Description automatically generated">
            <a:extLst>
              <a:ext uri="{FF2B5EF4-FFF2-40B4-BE49-F238E27FC236}">
                <a16:creationId xmlns:a16="http://schemas.microsoft.com/office/drawing/2014/main" id="{46823E88-FC44-58AF-F077-EA2A8EB13DDC}"/>
              </a:ext>
            </a:extLst>
          </p:cNvPr>
          <p:cNvPicPr>
            <a:picLocks noChangeAspect="1"/>
          </p:cNvPicPr>
          <p:nvPr/>
        </p:nvPicPr>
        <p:blipFill>
          <a:blip r:embed="rId3"/>
          <a:stretch>
            <a:fillRect/>
          </a:stretch>
        </p:blipFill>
        <p:spPr>
          <a:xfrm>
            <a:off x="4164055" y="511692"/>
            <a:ext cx="3517900" cy="914400"/>
          </a:xfrm>
          <a:prstGeom prst="rect">
            <a:avLst/>
          </a:prstGeom>
        </p:spPr>
      </p:pic>
    </p:spTree>
    <p:extLst>
      <p:ext uri="{BB962C8B-B14F-4D97-AF65-F5344CB8AC3E}">
        <p14:creationId xmlns:p14="http://schemas.microsoft.com/office/powerpoint/2010/main" val="69085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5A52-D218-40B0-15B1-1AD8708B9C99}"/>
              </a:ext>
            </a:extLst>
          </p:cNvPr>
          <p:cNvSpPr>
            <a:spLocks noGrp="1"/>
          </p:cNvSpPr>
          <p:nvPr>
            <p:ph type="title"/>
          </p:nvPr>
        </p:nvSpPr>
        <p:spPr/>
        <p:txBody>
          <a:bodyPr/>
          <a:lstStyle/>
          <a:p>
            <a:r>
              <a:rPr lang="en-US" b="1" dirty="0"/>
              <a:t>Careers</a:t>
            </a:r>
          </a:p>
        </p:txBody>
      </p:sp>
      <p:sp>
        <p:nvSpPr>
          <p:cNvPr id="3" name="Content Placeholder 2">
            <a:extLst>
              <a:ext uri="{FF2B5EF4-FFF2-40B4-BE49-F238E27FC236}">
                <a16:creationId xmlns:a16="http://schemas.microsoft.com/office/drawing/2014/main" id="{B1256CDA-86A1-9BC6-9655-16A20C4161B4}"/>
              </a:ext>
            </a:extLst>
          </p:cNvPr>
          <p:cNvSpPr>
            <a:spLocks noGrp="1"/>
          </p:cNvSpPr>
          <p:nvPr>
            <p:ph idx="1"/>
          </p:nvPr>
        </p:nvSpPr>
        <p:spPr/>
        <p:txBody>
          <a:bodyPr/>
          <a:lstStyle/>
          <a:p>
            <a:r>
              <a:rPr lang="en-US" dirty="0"/>
              <a:t>Fulltime career opportunities and pathways</a:t>
            </a:r>
          </a:p>
          <a:p>
            <a:r>
              <a:rPr lang="en-US" dirty="0"/>
              <a:t>What sets you apart</a:t>
            </a:r>
          </a:p>
          <a:p>
            <a:r>
              <a:rPr lang="en-US" dirty="0">
                <a:solidFill>
                  <a:srgbClr val="252525"/>
                </a:solidFill>
              </a:rPr>
              <a:t>R</a:t>
            </a:r>
            <a:r>
              <a:rPr lang="en-US" b="0" i="0" dirty="0">
                <a:solidFill>
                  <a:srgbClr val="252525"/>
                </a:solidFill>
                <a:effectLst/>
              </a:rPr>
              <a:t>otational/leadership development program (if applies)</a:t>
            </a:r>
          </a:p>
          <a:p>
            <a:r>
              <a:rPr lang="en-US" dirty="0"/>
              <a:t>Typical timing for full-time hire recruiting (fall, spring, both?)</a:t>
            </a:r>
          </a:p>
          <a:p>
            <a:r>
              <a:rPr lang="en-US" dirty="0">
                <a:solidFill>
                  <a:srgbClr val="252525"/>
                </a:solidFill>
              </a:rPr>
              <a:t>Ty</a:t>
            </a:r>
            <a:r>
              <a:rPr lang="en-US" b="0" i="0" dirty="0">
                <a:solidFill>
                  <a:srgbClr val="252525"/>
                </a:solidFill>
                <a:effectLst/>
              </a:rPr>
              <a:t>pical career progression</a:t>
            </a:r>
          </a:p>
          <a:p>
            <a:pPr lvl="1"/>
            <a:r>
              <a:rPr lang="en-US" dirty="0">
                <a:solidFill>
                  <a:srgbClr val="252525"/>
                </a:solidFill>
              </a:rPr>
              <a:t>Career progression for Alumni </a:t>
            </a:r>
          </a:p>
          <a:p>
            <a:pPr lvl="1"/>
            <a:r>
              <a:rPr lang="en-US" dirty="0">
                <a:solidFill>
                  <a:srgbClr val="252525"/>
                </a:solidFill>
              </a:rPr>
              <a:t>Include engineering major / background</a:t>
            </a:r>
          </a:p>
          <a:p>
            <a:pPr lvl="1"/>
            <a:endParaRPr lang="en-US" b="0" i="0" dirty="0">
              <a:solidFill>
                <a:srgbClr val="FF0000"/>
              </a:solidFill>
              <a:effectLst/>
            </a:endParaRPr>
          </a:p>
          <a:p>
            <a:endParaRPr lang="en-US" dirty="0"/>
          </a:p>
        </p:txBody>
      </p:sp>
    </p:spTree>
    <p:extLst>
      <p:ext uri="{BB962C8B-B14F-4D97-AF65-F5344CB8AC3E}">
        <p14:creationId xmlns:p14="http://schemas.microsoft.com/office/powerpoint/2010/main" val="149935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300D-3F5C-E5BC-6C81-0AC41A2ABBF4}"/>
              </a:ext>
            </a:extLst>
          </p:cNvPr>
          <p:cNvSpPr>
            <a:spLocks noGrp="1"/>
          </p:cNvSpPr>
          <p:nvPr>
            <p:ph type="title"/>
          </p:nvPr>
        </p:nvSpPr>
        <p:spPr/>
        <p:txBody>
          <a:bodyPr/>
          <a:lstStyle/>
          <a:p>
            <a:r>
              <a:rPr lang="en-US" b="1" dirty="0"/>
              <a:t>International students</a:t>
            </a:r>
          </a:p>
        </p:txBody>
      </p:sp>
      <p:sp>
        <p:nvSpPr>
          <p:cNvPr id="3" name="Content Placeholder 2">
            <a:extLst>
              <a:ext uri="{FF2B5EF4-FFF2-40B4-BE49-F238E27FC236}">
                <a16:creationId xmlns:a16="http://schemas.microsoft.com/office/drawing/2014/main" id="{75F75AEE-0B48-A6B1-AC98-1B9BDE1FD667}"/>
              </a:ext>
            </a:extLst>
          </p:cNvPr>
          <p:cNvSpPr>
            <a:spLocks noGrp="1"/>
          </p:cNvSpPr>
          <p:nvPr>
            <p:ph idx="1"/>
          </p:nvPr>
        </p:nvSpPr>
        <p:spPr/>
        <p:txBody>
          <a:bodyPr>
            <a:normAutofit lnSpcReduction="10000"/>
          </a:bodyPr>
          <a:lstStyle/>
          <a:p>
            <a:r>
              <a:rPr lang="en-US" dirty="0"/>
              <a:t>Are you able to offer internships to international students?</a:t>
            </a:r>
          </a:p>
          <a:p>
            <a:r>
              <a:rPr lang="en-US" dirty="0"/>
              <a:t>Are you able to offer career opportunities to students?</a:t>
            </a:r>
          </a:p>
          <a:p>
            <a:r>
              <a:rPr lang="en-US" dirty="0"/>
              <a:t>It’s ok to indicate that this has not yet been determined or that this could change</a:t>
            </a:r>
          </a:p>
          <a:p>
            <a:r>
              <a:rPr lang="en-US" dirty="0"/>
              <a:t>Students have shared that it is helpful for them to know the constraints your organization is experiencing that won’t allow you to provide internships and/or career opportunities if that is the case</a:t>
            </a:r>
          </a:p>
          <a:p>
            <a:r>
              <a:rPr lang="en-US" dirty="0"/>
              <a:t>If you are unable to provide career opportunities in your unit, please offer to connect students with someone in your organization who can assist them</a:t>
            </a:r>
          </a:p>
        </p:txBody>
      </p:sp>
    </p:spTree>
    <p:extLst>
      <p:ext uri="{BB962C8B-B14F-4D97-AF65-F5344CB8AC3E}">
        <p14:creationId xmlns:p14="http://schemas.microsoft.com/office/powerpoint/2010/main" val="2751646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B2E2E-F1CF-21DF-EFBE-B7543E577C68}"/>
              </a:ext>
            </a:extLst>
          </p:cNvPr>
          <p:cNvSpPr>
            <a:spLocks noGrp="1"/>
          </p:cNvSpPr>
          <p:nvPr>
            <p:ph type="title"/>
          </p:nvPr>
        </p:nvSpPr>
        <p:spPr/>
        <p:txBody>
          <a:bodyPr/>
          <a:lstStyle/>
          <a:p>
            <a:r>
              <a:rPr lang="en-US" b="1" dirty="0"/>
              <a:t>LGO Alumni</a:t>
            </a:r>
          </a:p>
        </p:txBody>
      </p:sp>
      <p:sp>
        <p:nvSpPr>
          <p:cNvPr id="3" name="Content Placeholder 2">
            <a:extLst>
              <a:ext uri="{FF2B5EF4-FFF2-40B4-BE49-F238E27FC236}">
                <a16:creationId xmlns:a16="http://schemas.microsoft.com/office/drawing/2014/main" id="{7B4A198C-BF00-A768-7986-C93B1BC5E637}"/>
              </a:ext>
            </a:extLst>
          </p:cNvPr>
          <p:cNvSpPr>
            <a:spLocks noGrp="1"/>
          </p:cNvSpPr>
          <p:nvPr>
            <p:ph idx="1"/>
          </p:nvPr>
        </p:nvSpPr>
        <p:spPr/>
        <p:txBody>
          <a:bodyPr/>
          <a:lstStyle/>
          <a:p>
            <a:r>
              <a:rPr lang="en-US" b="1" dirty="0"/>
              <a:t>Current roles and career progression </a:t>
            </a:r>
            <a:r>
              <a:rPr lang="en-US" dirty="0"/>
              <a:t>(include info about their engineering major / background)</a:t>
            </a:r>
          </a:p>
          <a:p>
            <a:r>
              <a:rPr lang="en-US" dirty="0"/>
              <a:t>Highlight individual students can reach out to for 1:1 chats</a:t>
            </a:r>
          </a:p>
          <a:p>
            <a:r>
              <a:rPr lang="en-US" dirty="0"/>
              <a:t>Some teams have provided “fireside chat” kinds of Q&amp;A with executive level LGO Alumni</a:t>
            </a:r>
          </a:p>
          <a:p>
            <a:r>
              <a:rPr lang="en-US" dirty="0"/>
              <a:t>How many LGO Alumni have worked there / are working there</a:t>
            </a:r>
          </a:p>
        </p:txBody>
      </p:sp>
    </p:spTree>
    <p:extLst>
      <p:ext uri="{BB962C8B-B14F-4D97-AF65-F5344CB8AC3E}">
        <p14:creationId xmlns:p14="http://schemas.microsoft.com/office/powerpoint/2010/main" val="404836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E484-6B3E-3924-B0A4-D914860A70F2}"/>
              </a:ext>
            </a:extLst>
          </p:cNvPr>
          <p:cNvSpPr>
            <a:spLocks noGrp="1"/>
          </p:cNvSpPr>
          <p:nvPr>
            <p:ph type="title"/>
          </p:nvPr>
        </p:nvSpPr>
        <p:spPr/>
        <p:txBody>
          <a:bodyPr/>
          <a:lstStyle/>
          <a:p>
            <a:r>
              <a:rPr lang="en-US" b="1" dirty="0"/>
              <a:t>What sets you apart</a:t>
            </a:r>
          </a:p>
        </p:txBody>
      </p:sp>
      <p:sp>
        <p:nvSpPr>
          <p:cNvPr id="3" name="Content Placeholder 2">
            <a:extLst>
              <a:ext uri="{FF2B5EF4-FFF2-40B4-BE49-F238E27FC236}">
                <a16:creationId xmlns:a16="http://schemas.microsoft.com/office/drawing/2014/main" id="{2577A086-70BD-2617-912E-D12ECAF15A3F}"/>
              </a:ext>
            </a:extLst>
          </p:cNvPr>
          <p:cNvSpPr>
            <a:spLocks noGrp="1"/>
          </p:cNvSpPr>
          <p:nvPr>
            <p:ph idx="1"/>
          </p:nvPr>
        </p:nvSpPr>
        <p:spPr/>
        <p:txBody>
          <a:bodyPr>
            <a:normAutofit/>
          </a:bodyPr>
          <a:lstStyle/>
          <a:p>
            <a:r>
              <a:rPr lang="en-US" dirty="0"/>
              <a:t>Draw an obvious/direct connection between student interests and your organization</a:t>
            </a:r>
          </a:p>
          <a:p>
            <a:r>
              <a:rPr lang="en-US" dirty="0"/>
              <a:t>Own your recruiting pain points</a:t>
            </a:r>
          </a:p>
          <a:p>
            <a:pPr lvl="1"/>
            <a:r>
              <a:rPr lang="en-US" dirty="0"/>
              <a:t>Location</a:t>
            </a:r>
          </a:p>
          <a:p>
            <a:pPr lvl="2"/>
            <a:r>
              <a:rPr lang="en-US" dirty="0"/>
              <a:t>Great place to raise a family</a:t>
            </a:r>
          </a:p>
          <a:p>
            <a:pPr lvl="2"/>
            <a:r>
              <a:rPr lang="en-US" dirty="0"/>
              <a:t>Quality if life</a:t>
            </a:r>
          </a:p>
          <a:p>
            <a:pPr lvl="1"/>
            <a:r>
              <a:rPr lang="en-US" dirty="0"/>
              <a:t>Leadership development program that requires moving around</a:t>
            </a:r>
          </a:p>
          <a:p>
            <a:pPr lvl="2"/>
            <a:r>
              <a:rPr lang="en-US" dirty="0"/>
              <a:t>Ability to learn what the right fit is</a:t>
            </a:r>
          </a:p>
          <a:p>
            <a:pPr lvl="1"/>
            <a:r>
              <a:rPr lang="en-US" dirty="0"/>
              <a:t>Small organization</a:t>
            </a:r>
          </a:p>
          <a:p>
            <a:pPr lvl="2"/>
            <a:r>
              <a:rPr lang="en-US" dirty="0"/>
              <a:t>Opportunities to take on high levels of leadership quickly</a:t>
            </a:r>
          </a:p>
          <a:p>
            <a:pPr lvl="2"/>
            <a:r>
              <a:rPr lang="en-US" dirty="0"/>
              <a:t>High impact</a:t>
            </a:r>
          </a:p>
        </p:txBody>
      </p:sp>
    </p:spTree>
    <p:extLst>
      <p:ext uri="{BB962C8B-B14F-4D97-AF65-F5344CB8AC3E}">
        <p14:creationId xmlns:p14="http://schemas.microsoft.com/office/powerpoint/2010/main" val="183614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2489-F20F-A1CF-2024-21FF6DBBDA8F}"/>
              </a:ext>
            </a:extLst>
          </p:cNvPr>
          <p:cNvSpPr>
            <a:spLocks noGrp="1"/>
          </p:cNvSpPr>
          <p:nvPr>
            <p:ph type="title"/>
          </p:nvPr>
        </p:nvSpPr>
        <p:spPr/>
        <p:txBody>
          <a:bodyPr/>
          <a:lstStyle/>
          <a:p>
            <a:r>
              <a:rPr lang="en-US" b="1" dirty="0"/>
              <a:t>Connecting with the students / Why LGO?</a:t>
            </a:r>
          </a:p>
        </p:txBody>
      </p:sp>
      <p:sp>
        <p:nvSpPr>
          <p:cNvPr id="3" name="Content Placeholder 2">
            <a:extLst>
              <a:ext uri="{FF2B5EF4-FFF2-40B4-BE49-F238E27FC236}">
                <a16:creationId xmlns:a16="http://schemas.microsoft.com/office/drawing/2014/main" id="{C19C0370-0B86-F221-6FA2-B5DB29D93388}"/>
              </a:ext>
            </a:extLst>
          </p:cNvPr>
          <p:cNvSpPr>
            <a:spLocks noGrp="1"/>
          </p:cNvSpPr>
          <p:nvPr>
            <p:ph idx="1"/>
          </p:nvPr>
        </p:nvSpPr>
        <p:spPr/>
        <p:txBody>
          <a:bodyPr/>
          <a:lstStyle/>
          <a:p>
            <a:pPr algn="l">
              <a:buFont typeface="Arial" panose="020B0604020202020204" pitchFamily="34" charset="0"/>
              <a:buChar char="•"/>
            </a:pPr>
            <a:r>
              <a:rPr lang="en-US" b="0" i="0" dirty="0">
                <a:solidFill>
                  <a:srgbClr val="252525"/>
                </a:solidFill>
                <a:effectLst/>
                <a:latin typeface="Open Sans" panose="020B0606030504020204" pitchFamily="34" charset="0"/>
              </a:rPr>
              <a:t>Skills students should develop/classes they should take if they are interested in a role with your company</a:t>
            </a:r>
          </a:p>
          <a:p>
            <a:pPr algn="l">
              <a:buFont typeface="Arial" panose="020B0604020202020204" pitchFamily="34" charset="0"/>
              <a:buChar char="•"/>
            </a:pPr>
            <a:r>
              <a:rPr lang="en-US" b="0" i="0" dirty="0">
                <a:solidFill>
                  <a:srgbClr val="252525"/>
                </a:solidFill>
                <a:effectLst/>
                <a:latin typeface="Open Sans" panose="020B0606030504020204" pitchFamily="34" charset="0"/>
              </a:rPr>
              <a:t>Why your company is connected to LGO </a:t>
            </a:r>
          </a:p>
          <a:p>
            <a:pPr algn="l">
              <a:buFont typeface="Arial" panose="020B0604020202020204" pitchFamily="34" charset="0"/>
              <a:buChar char="•"/>
            </a:pPr>
            <a:r>
              <a:rPr lang="en-US" b="0" i="0" dirty="0">
                <a:solidFill>
                  <a:srgbClr val="252525"/>
                </a:solidFill>
                <a:effectLst/>
                <a:latin typeface="Open Sans" panose="020B0606030504020204" pitchFamily="34" charset="0"/>
              </a:rPr>
              <a:t>Why your company wants to hire LGO graduates / invite LGO’s to intern </a:t>
            </a:r>
          </a:p>
          <a:p>
            <a:pPr algn="l">
              <a:buFont typeface="Arial" panose="020B0604020202020204" pitchFamily="34" charset="0"/>
              <a:buChar char="•"/>
            </a:pPr>
            <a:r>
              <a:rPr lang="en-US" b="0" i="0" dirty="0">
                <a:solidFill>
                  <a:srgbClr val="252525"/>
                </a:solidFill>
                <a:effectLst/>
                <a:latin typeface="Open Sans" panose="020B0606030504020204" pitchFamily="34" charset="0"/>
              </a:rPr>
              <a:t>What you are looking for in an LGO graduate</a:t>
            </a:r>
          </a:p>
          <a:p>
            <a:pPr algn="l">
              <a:buFont typeface="Arial" panose="020B0604020202020204" pitchFamily="34" charset="0"/>
              <a:buChar char="•"/>
            </a:pPr>
            <a:r>
              <a:rPr lang="en-US" dirty="0">
                <a:solidFill>
                  <a:srgbClr val="252525"/>
                </a:solidFill>
                <a:latin typeface="Open Sans" panose="020B0606030504020204" pitchFamily="34" charset="0"/>
              </a:rPr>
              <a:t>Reiterate what LGO interns and alum do at your organization and the impact they have/have had</a:t>
            </a:r>
            <a:endParaRPr lang="en-US" b="0" i="0" dirty="0">
              <a:solidFill>
                <a:srgbClr val="252525"/>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209619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393B-BFF6-9D02-855E-C7F4110D0365}"/>
              </a:ext>
            </a:extLst>
          </p:cNvPr>
          <p:cNvSpPr>
            <a:spLocks noGrp="1"/>
          </p:cNvSpPr>
          <p:nvPr>
            <p:ph type="title"/>
          </p:nvPr>
        </p:nvSpPr>
        <p:spPr/>
        <p:txBody>
          <a:bodyPr/>
          <a:lstStyle/>
          <a:p>
            <a:r>
              <a:rPr lang="en-US" b="1" dirty="0"/>
              <a:t>Inclusion and workforce engagement initiatives </a:t>
            </a:r>
          </a:p>
        </p:txBody>
      </p:sp>
      <p:sp>
        <p:nvSpPr>
          <p:cNvPr id="3" name="Content Placeholder 2">
            <a:extLst>
              <a:ext uri="{FF2B5EF4-FFF2-40B4-BE49-F238E27FC236}">
                <a16:creationId xmlns:a16="http://schemas.microsoft.com/office/drawing/2014/main" id="{86A81191-0EC5-A0C6-26F1-B0A672725482}"/>
              </a:ext>
            </a:extLst>
          </p:cNvPr>
          <p:cNvSpPr>
            <a:spLocks noGrp="1"/>
          </p:cNvSpPr>
          <p:nvPr>
            <p:ph idx="1"/>
          </p:nvPr>
        </p:nvSpPr>
        <p:spPr/>
        <p:txBody>
          <a:bodyPr>
            <a:normAutofit fontScale="85000" lnSpcReduction="20000"/>
          </a:bodyPr>
          <a:lstStyle/>
          <a:p>
            <a:r>
              <a:rPr lang="en-US" dirty="0"/>
              <a:t>Describe organizational practices that systematically remove barriers, integrate a variety of skills, approaches, and perspectives, and create environments where every individual can fully contribute and be recognized</a:t>
            </a:r>
          </a:p>
          <a:p>
            <a:r>
              <a:rPr lang="en-US" dirty="0"/>
              <a:t>Mission and values statements</a:t>
            </a:r>
          </a:p>
          <a:p>
            <a:r>
              <a:rPr lang="en-US" dirty="0"/>
              <a:t>Goals and strategic planning</a:t>
            </a:r>
          </a:p>
          <a:p>
            <a:r>
              <a:rPr lang="en-US" dirty="0"/>
              <a:t>What you’ve accomplished / Where you are still growing</a:t>
            </a:r>
          </a:p>
          <a:p>
            <a:r>
              <a:rPr lang="en-US" dirty="0"/>
              <a:t>Is your current employee, manager, and senior leader composition representative </a:t>
            </a:r>
          </a:p>
          <a:p>
            <a:r>
              <a:rPr lang="en-US" dirty="0"/>
              <a:t>What your company does, and what you do as a leader, to ensure that employees have an excellent experience, are optimally recognized, well-utilized, supported to achieve</a:t>
            </a:r>
          </a:p>
          <a:p>
            <a:r>
              <a:rPr lang="en-US" b="1" dirty="0">
                <a:solidFill>
                  <a:srgbClr val="252525"/>
                </a:solidFill>
              </a:rPr>
              <a:t>W</a:t>
            </a:r>
            <a:r>
              <a:rPr lang="en-US" b="1" i="0" dirty="0">
                <a:solidFill>
                  <a:srgbClr val="252525"/>
                </a:solidFill>
                <a:effectLst/>
              </a:rPr>
              <a:t>e recommend being specific about your organization’s mission, action steps, and results)</a:t>
            </a:r>
            <a:endParaRPr lang="en-US" b="1" dirty="0"/>
          </a:p>
        </p:txBody>
      </p:sp>
    </p:spTree>
    <p:extLst>
      <p:ext uri="{BB962C8B-B14F-4D97-AF65-F5344CB8AC3E}">
        <p14:creationId xmlns:p14="http://schemas.microsoft.com/office/powerpoint/2010/main" val="345540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0A5B-1D15-C546-A531-2A0CCE5D5436}"/>
              </a:ext>
            </a:extLst>
          </p:cNvPr>
          <p:cNvSpPr>
            <a:spLocks noGrp="1"/>
          </p:cNvSpPr>
          <p:nvPr>
            <p:ph type="title"/>
          </p:nvPr>
        </p:nvSpPr>
        <p:spPr/>
        <p:txBody>
          <a:bodyPr/>
          <a:lstStyle/>
          <a:p>
            <a:r>
              <a:rPr lang="en-US" b="1" dirty="0"/>
              <a:t>Sustainability</a:t>
            </a:r>
          </a:p>
        </p:txBody>
      </p:sp>
      <p:sp>
        <p:nvSpPr>
          <p:cNvPr id="3" name="Content Placeholder 2">
            <a:extLst>
              <a:ext uri="{FF2B5EF4-FFF2-40B4-BE49-F238E27FC236}">
                <a16:creationId xmlns:a16="http://schemas.microsoft.com/office/drawing/2014/main" id="{A19FA0D5-C6E9-6A13-BD26-53EFA9E41B00}"/>
              </a:ext>
            </a:extLst>
          </p:cNvPr>
          <p:cNvSpPr>
            <a:spLocks noGrp="1"/>
          </p:cNvSpPr>
          <p:nvPr>
            <p:ph idx="1"/>
          </p:nvPr>
        </p:nvSpPr>
        <p:spPr/>
        <p:txBody>
          <a:bodyPr/>
          <a:lstStyle/>
          <a:p>
            <a:r>
              <a:rPr lang="en-US" dirty="0">
                <a:solidFill>
                  <a:srgbClr val="252525"/>
                </a:solidFill>
              </a:rPr>
              <a:t>Mission statement</a:t>
            </a:r>
          </a:p>
          <a:p>
            <a:r>
              <a:rPr lang="en-US" dirty="0">
                <a:solidFill>
                  <a:srgbClr val="252525"/>
                </a:solidFill>
              </a:rPr>
              <a:t>What you’ve accomplished</a:t>
            </a:r>
          </a:p>
          <a:p>
            <a:r>
              <a:rPr lang="en-US" dirty="0">
                <a:solidFill>
                  <a:srgbClr val="252525"/>
                </a:solidFill>
              </a:rPr>
              <a:t>Where you are still growing</a:t>
            </a:r>
          </a:p>
          <a:p>
            <a:r>
              <a:rPr lang="en-US" dirty="0">
                <a:solidFill>
                  <a:srgbClr val="252525"/>
                </a:solidFill>
              </a:rPr>
              <a:t>Goals and strategic planning</a:t>
            </a:r>
          </a:p>
          <a:p>
            <a:r>
              <a:rPr lang="en-US" b="1" dirty="0">
                <a:solidFill>
                  <a:srgbClr val="252525"/>
                </a:solidFill>
              </a:rPr>
              <a:t>W</a:t>
            </a:r>
            <a:r>
              <a:rPr lang="en-US" b="1" i="0" dirty="0">
                <a:solidFill>
                  <a:srgbClr val="252525"/>
                </a:solidFill>
                <a:effectLst/>
              </a:rPr>
              <a:t>e recommend being specific about your organization’s mission, action steps, and results)</a:t>
            </a:r>
            <a:endParaRPr lang="en-US" b="1" dirty="0"/>
          </a:p>
          <a:p>
            <a:endParaRPr lang="en-US" dirty="0"/>
          </a:p>
        </p:txBody>
      </p:sp>
    </p:spTree>
    <p:extLst>
      <p:ext uri="{BB962C8B-B14F-4D97-AF65-F5344CB8AC3E}">
        <p14:creationId xmlns:p14="http://schemas.microsoft.com/office/powerpoint/2010/main" val="3163641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D669-8133-7D6B-906D-E8D823C7FBC0}"/>
              </a:ext>
            </a:extLst>
          </p:cNvPr>
          <p:cNvSpPr>
            <a:spLocks noGrp="1"/>
          </p:cNvSpPr>
          <p:nvPr>
            <p:ph type="title"/>
          </p:nvPr>
        </p:nvSpPr>
        <p:spPr/>
        <p:txBody>
          <a:bodyPr/>
          <a:lstStyle/>
          <a:p>
            <a:r>
              <a:rPr lang="en-US" b="1" dirty="0"/>
              <a:t>Keeping the connection going</a:t>
            </a:r>
          </a:p>
        </p:txBody>
      </p:sp>
      <p:sp>
        <p:nvSpPr>
          <p:cNvPr id="3" name="Content Placeholder 2">
            <a:extLst>
              <a:ext uri="{FF2B5EF4-FFF2-40B4-BE49-F238E27FC236}">
                <a16:creationId xmlns:a16="http://schemas.microsoft.com/office/drawing/2014/main" id="{5E307376-1B34-A364-8CC5-1C8B8103C8AB}"/>
              </a:ext>
            </a:extLst>
          </p:cNvPr>
          <p:cNvSpPr>
            <a:spLocks noGrp="1"/>
          </p:cNvSpPr>
          <p:nvPr>
            <p:ph idx="1"/>
          </p:nvPr>
        </p:nvSpPr>
        <p:spPr/>
        <p:txBody>
          <a:bodyPr>
            <a:normAutofit/>
          </a:bodyPr>
          <a:lstStyle/>
          <a:p>
            <a:r>
              <a:rPr lang="en-US" b="0" i="0" dirty="0">
                <a:solidFill>
                  <a:srgbClr val="252525"/>
                </a:solidFill>
                <a:effectLst/>
              </a:rPr>
              <a:t>Upcoming touchpoint opportunities. Invite them to reach out to talk more 1:1. Let them know when you’ll be interacting with them again (summer plant tours, fall activities, coffee chats, DPT, etc.)</a:t>
            </a:r>
          </a:p>
          <a:p>
            <a:pPr lvl="1"/>
            <a:r>
              <a:rPr lang="en-US" dirty="0">
                <a:solidFill>
                  <a:srgbClr val="252525"/>
                </a:solidFill>
              </a:rPr>
              <a:t>Invite students to find you at the reception if you are participating</a:t>
            </a:r>
          </a:p>
          <a:p>
            <a:pPr lvl="1"/>
            <a:r>
              <a:rPr lang="en-US" dirty="0">
                <a:solidFill>
                  <a:srgbClr val="252525"/>
                </a:solidFill>
              </a:rPr>
              <a:t>Will you be offering virtual coffee chats/info sessions in the summer to second-year students?</a:t>
            </a:r>
            <a:endParaRPr lang="en-US" dirty="0"/>
          </a:p>
          <a:p>
            <a:pPr lvl="1"/>
            <a:r>
              <a:rPr lang="en-US" dirty="0"/>
              <a:t>Will you be providing on-campus coffee chats in the fall?</a:t>
            </a:r>
          </a:p>
          <a:p>
            <a:pPr lvl="1"/>
            <a:r>
              <a:rPr lang="en-US" dirty="0"/>
              <a:t>Will you be attending the fall OC meeting reception?</a:t>
            </a:r>
          </a:p>
          <a:p>
            <a:pPr lvl="1"/>
            <a:r>
              <a:rPr lang="en-US" dirty="0"/>
              <a:t>Are you participating in DPT?</a:t>
            </a:r>
          </a:p>
          <a:p>
            <a:pPr lvl="1"/>
            <a:r>
              <a:rPr lang="en-US" dirty="0"/>
              <a:t>Can students reach out to you directly to talk about career pathways? If so, who should they contact?</a:t>
            </a:r>
          </a:p>
          <a:p>
            <a:pPr marL="0" indent="0">
              <a:buNone/>
            </a:pPr>
            <a:endParaRPr lang="en-US" dirty="0"/>
          </a:p>
        </p:txBody>
      </p:sp>
    </p:spTree>
    <p:extLst>
      <p:ext uri="{BB962C8B-B14F-4D97-AF65-F5344CB8AC3E}">
        <p14:creationId xmlns:p14="http://schemas.microsoft.com/office/powerpoint/2010/main" val="188336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086A-C4F1-DD99-5DD2-641A4B1809F1}"/>
              </a:ext>
            </a:extLst>
          </p:cNvPr>
          <p:cNvSpPr>
            <a:spLocks noGrp="1"/>
          </p:cNvSpPr>
          <p:nvPr>
            <p:ph type="title"/>
          </p:nvPr>
        </p:nvSpPr>
        <p:spPr/>
        <p:txBody>
          <a:bodyPr/>
          <a:lstStyle/>
          <a:p>
            <a:r>
              <a:rPr lang="en-US" b="1" dirty="0"/>
              <a:t>Typical Agenda</a:t>
            </a:r>
          </a:p>
        </p:txBody>
      </p:sp>
      <p:sp>
        <p:nvSpPr>
          <p:cNvPr id="3" name="Content Placeholder 2">
            <a:extLst>
              <a:ext uri="{FF2B5EF4-FFF2-40B4-BE49-F238E27FC236}">
                <a16:creationId xmlns:a16="http://schemas.microsoft.com/office/drawing/2014/main" id="{BE6402F0-E869-1FDB-FE72-CAA118735E42}"/>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dirty="0">
                <a:solidFill>
                  <a:srgbClr val="252525"/>
                </a:solidFill>
                <a:effectLst/>
              </a:rPr>
              <a:t>3:05 – 3:10pm ET- Brief Introductions</a:t>
            </a:r>
          </a:p>
          <a:p>
            <a:pPr algn="l">
              <a:buFont typeface="Arial" panose="020B0604020202020204" pitchFamily="34" charset="0"/>
              <a:buChar char="•"/>
            </a:pPr>
            <a:r>
              <a:rPr lang="en-US" b="0" i="0" dirty="0">
                <a:solidFill>
                  <a:srgbClr val="252525"/>
                </a:solidFill>
                <a:effectLst/>
              </a:rPr>
              <a:t>3:10 – 3:35pm ET- Company #1 Presentation</a:t>
            </a:r>
          </a:p>
          <a:p>
            <a:pPr algn="l">
              <a:buFont typeface="Arial" panose="020B0604020202020204" pitchFamily="34" charset="0"/>
              <a:buChar char="•"/>
            </a:pPr>
            <a:r>
              <a:rPr lang="en-US" b="0" i="0" dirty="0">
                <a:solidFill>
                  <a:srgbClr val="252525"/>
                </a:solidFill>
                <a:effectLst/>
              </a:rPr>
              <a:t>3:35 – 4:00pm ET- Company #2 Presentation</a:t>
            </a:r>
          </a:p>
          <a:p>
            <a:pPr algn="l">
              <a:buFont typeface="Arial" panose="020B0604020202020204" pitchFamily="34" charset="0"/>
              <a:buChar char="•"/>
            </a:pPr>
            <a:r>
              <a:rPr lang="en-US" b="0" i="0" dirty="0">
                <a:solidFill>
                  <a:srgbClr val="252525"/>
                </a:solidFill>
                <a:effectLst/>
              </a:rPr>
              <a:t>4:00 – 4:25pm ET- Company #3 Presentation</a:t>
            </a:r>
          </a:p>
          <a:p>
            <a:pPr algn="l">
              <a:buFont typeface="Arial" panose="020B0604020202020204" pitchFamily="34" charset="0"/>
              <a:buChar char="•"/>
            </a:pPr>
            <a:r>
              <a:rPr lang="en-US" b="0" i="0" dirty="0">
                <a:solidFill>
                  <a:srgbClr val="252525"/>
                </a:solidFill>
                <a:effectLst/>
              </a:rPr>
              <a:t>4:25 – 4:30pm ET- Wrap up</a:t>
            </a:r>
          </a:p>
          <a:p>
            <a:pPr algn="l">
              <a:buFont typeface="Arial" panose="020B0604020202020204" pitchFamily="34" charset="0"/>
              <a:buChar char="•"/>
            </a:pPr>
            <a:r>
              <a:rPr lang="en-US" b="0" i="0" dirty="0">
                <a:solidFill>
                  <a:srgbClr val="252525"/>
                </a:solidFill>
                <a:effectLst/>
              </a:rPr>
              <a:t>4:30 – 5:00pm ET- Break and transit time to reception</a:t>
            </a:r>
          </a:p>
          <a:p>
            <a:pPr algn="l">
              <a:buFont typeface="Arial" panose="020B0604020202020204" pitchFamily="34" charset="0"/>
              <a:buChar char="•"/>
            </a:pPr>
            <a:r>
              <a:rPr lang="en-US" b="0" i="0" dirty="0">
                <a:solidFill>
                  <a:srgbClr val="252525"/>
                </a:solidFill>
                <a:effectLst/>
              </a:rPr>
              <a:t>5:00 – 6:00pm ET- Reception</a:t>
            </a:r>
          </a:p>
          <a:p>
            <a:pPr marL="0" indent="0">
              <a:buNone/>
            </a:pPr>
            <a:endParaRPr lang="en-US" b="0" i="0" dirty="0">
              <a:solidFill>
                <a:srgbClr val="252525"/>
              </a:solidFill>
              <a:effectLst/>
            </a:endParaRPr>
          </a:p>
          <a:p>
            <a:pPr marL="0" indent="0">
              <a:buNone/>
            </a:pPr>
            <a:r>
              <a:rPr lang="en-US" b="0" i="0" dirty="0">
                <a:solidFill>
                  <a:srgbClr val="252525"/>
                </a:solidFill>
                <a:effectLst/>
              </a:rPr>
              <a:t>On weeks when less than three partners are presenting, we will end early and there will be a longer break between the presentation session and reception.</a:t>
            </a:r>
          </a:p>
          <a:p>
            <a:endParaRPr lang="en-US" dirty="0"/>
          </a:p>
        </p:txBody>
      </p:sp>
    </p:spTree>
    <p:extLst>
      <p:ext uri="{BB962C8B-B14F-4D97-AF65-F5344CB8AC3E}">
        <p14:creationId xmlns:p14="http://schemas.microsoft.com/office/powerpoint/2010/main" val="228650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15B2-2946-728E-5CC2-E32468DDB481}"/>
              </a:ext>
            </a:extLst>
          </p:cNvPr>
          <p:cNvSpPr>
            <a:spLocks noGrp="1"/>
          </p:cNvSpPr>
          <p:nvPr>
            <p:ph type="title"/>
          </p:nvPr>
        </p:nvSpPr>
        <p:spPr/>
        <p:txBody>
          <a:bodyPr/>
          <a:lstStyle/>
          <a:p>
            <a:r>
              <a:rPr lang="en-US" b="1" dirty="0"/>
              <a:t>Additional details</a:t>
            </a:r>
          </a:p>
        </p:txBody>
      </p:sp>
      <p:sp>
        <p:nvSpPr>
          <p:cNvPr id="3" name="Content Placeholder 2">
            <a:extLst>
              <a:ext uri="{FF2B5EF4-FFF2-40B4-BE49-F238E27FC236}">
                <a16:creationId xmlns:a16="http://schemas.microsoft.com/office/drawing/2014/main" id="{41ADDA06-63CE-6A5E-1ACC-586F16E22D36}"/>
              </a:ext>
            </a:extLst>
          </p:cNvPr>
          <p:cNvSpPr>
            <a:spLocks noGrp="1"/>
          </p:cNvSpPr>
          <p:nvPr>
            <p:ph idx="1"/>
          </p:nvPr>
        </p:nvSpPr>
        <p:spPr/>
        <p:txBody>
          <a:bodyPr>
            <a:normAutofit lnSpcReduction="10000"/>
          </a:bodyPr>
          <a:lstStyle/>
          <a:p>
            <a:pPr marL="342900" indent="-342900"/>
            <a:r>
              <a:rPr lang="en-US" dirty="0"/>
              <a:t>Teams will have 25 minutes to present- please save a few minutes at the end for Q&amp;A.</a:t>
            </a:r>
          </a:p>
          <a:p>
            <a:pPr marL="342900" indent="-342900"/>
            <a:r>
              <a:rPr lang="en-US" dirty="0"/>
              <a:t>1-3 partners will present each week. Each team will present from their own device.</a:t>
            </a:r>
          </a:p>
          <a:p>
            <a:pPr marL="342900" indent="-342900"/>
            <a:r>
              <a:rPr lang="en-US" dirty="0"/>
              <a:t>This is an informal activity- students will be dressed casually for summer classes, your team can do the same if you would like.</a:t>
            </a:r>
          </a:p>
          <a:p>
            <a:pPr marL="342900" indent="-342900"/>
            <a:r>
              <a:rPr lang="en-US" dirty="0"/>
              <a:t>Sessions will be recorded</a:t>
            </a:r>
          </a:p>
          <a:p>
            <a:pPr marL="342900" indent="-342900"/>
            <a:r>
              <a:rPr lang="en-US" dirty="0"/>
              <a:t>Students will meet with up to 20+ partner teams each summer</a:t>
            </a:r>
          </a:p>
          <a:p>
            <a:pPr marL="342900" indent="-342900"/>
            <a:r>
              <a:rPr lang="en-US" dirty="0"/>
              <a:t>Partners can offer coffee chats and an informal reception (jointly hosted with other companies presenting that week) while here</a:t>
            </a:r>
          </a:p>
        </p:txBody>
      </p:sp>
    </p:spTree>
    <p:extLst>
      <p:ext uri="{BB962C8B-B14F-4D97-AF65-F5344CB8AC3E}">
        <p14:creationId xmlns:p14="http://schemas.microsoft.com/office/powerpoint/2010/main" val="400213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8F5B-C7A8-B206-7356-5F47AAC6D9DE}"/>
              </a:ext>
            </a:extLst>
          </p:cNvPr>
          <p:cNvSpPr>
            <a:spLocks noGrp="1"/>
          </p:cNvSpPr>
          <p:nvPr>
            <p:ph type="title"/>
          </p:nvPr>
        </p:nvSpPr>
        <p:spPr/>
        <p:txBody>
          <a:bodyPr/>
          <a:lstStyle/>
          <a:p>
            <a:r>
              <a:rPr lang="en-US" b="1" dirty="0"/>
              <a:t>Recommended participants</a:t>
            </a:r>
          </a:p>
        </p:txBody>
      </p:sp>
      <p:sp>
        <p:nvSpPr>
          <p:cNvPr id="3" name="Content Placeholder 2">
            <a:extLst>
              <a:ext uri="{FF2B5EF4-FFF2-40B4-BE49-F238E27FC236}">
                <a16:creationId xmlns:a16="http://schemas.microsoft.com/office/drawing/2014/main" id="{240B221D-24AC-3DBD-E20D-C96B1DA88CD9}"/>
              </a:ext>
            </a:extLst>
          </p:cNvPr>
          <p:cNvSpPr>
            <a:spLocks noGrp="1"/>
          </p:cNvSpPr>
          <p:nvPr>
            <p:ph idx="1"/>
          </p:nvPr>
        </p:nvSpPr>
        <p:spPr/>
        <p:txBody>
          <a:bodyPr>
            <a:normAutofit fontScale="92500" lnSpcReduction="20000"/>
          </a:bodyPr>
          <a:lstStyle/>
          <a:p>
            <a:r>
              <a:rPr lang="en-US" dirty="0"/>
              <a:t>Current LGO interns (brief presentations highly valued, remote participation welcome)</a:t>
            </a:r>
          </a:p>
          <a:p>
            <a:r>
              <a:rPr lang="en-US" dirty="0"/>
              <a:t>LGO internship / recruiting stakeholders</a:t>
            </a:r>
          </a:p>
          <a:p>
            <a:r>
              <a:rPr lang="en-US" dirty="0"/>
              <a:t>Current/past internship supervisors</a:t>
            </a:r>
          </a:p>
          <a:p>
            <a:r>
              <a:rPr lang="en-US" dirty="0"/>
              <a:t>Line managers</a:t>
            </a:r>
          </a:p>
          <a:p>
            <a:r>
              <a:rPr lang="en-US" dirty="0"/>
              <a:t>Executives (remote participation welcome)</a:t>
            </a:r>
          </a:p>
          <a:p>
            <a:r>
              <a:rPr lang="en-US" dirty="0"/>
              <a:t>HR representatives</a:t>
            </a:r>
          </a:p>
          <a:p>
            <a:r>
              <a:rPr lang="en-US" dirty="0"/>
              <a:t>LGO Alumni</a:t>
            </a:r>
          </a:p>
          <a:p>
            <a:r>
              <a:rPr lang="en-US" dirty="0"/>
              <a:t>Inclusion / workforce engagement and sustainability specialists</a:t>
            </a:r>
          </a:p>
          <a:p>
            <a:r>
              <a:rPr lang="en-US" dirty="0"/>
              <a:t>Students want to meet with presenters with a diverse array of personal and professional backgrounds</a:t>
            </a:r>
          </a:p>
        </p:txBody>
      </p:sp>
    </p:spTree>
    <p:extLst>
      <p:ext uri="{BB962C8B-B14F-4D97-AF65-F5344CB8AC3E}">
        <p14:creationId xmlns:p14="http://schemas.microsoft.com/office/powerpoint/2010/main" val="180233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8B21-E441-9CD9-7D1E-65356060A40E}"/>
              </a:ext>
            </a:extLst>
          </p:cNvPr>
          <p:cNvSpPr>
            <a:spLocks noGrp="1"/>
          </p:cNvSpPr>
          <p:nvPr>
            <p:ph type="title"/>
          </p:nvPr>
        </p:nvSpPr>
        <p:spPr/>
        <p:txBody>
          <a:bodyPr/>
          <a:lstStyle/>
          <a:p>
            <a:r>
              <a:rPr lang="en-US" b="1" dirty="0"/>
              <a:t>Essential Topics for First-Year Students</a:t>
            </a:r>
            <a:endParaRPr lang="en-US" dirty="0"/>
          </a:p>
        </p:txBody>
      </p:sp>
      <p:sp>
        <p:nvSpPr>
          <p:cNvPr id="3" name="Content Placeholder 2">
            <a:extLst>
              <a:ext uri="{FF2B5EF4-FFF2-40B4-BE49-F238E27FC236}">
                <a16:creationId xmlns:a16="http://schemas.microsoft.com/office/drawing/2014/main" id="{872210AA-3273-DE86-8276-82D45BA29902}"/>
              </a:ext>
            </a:extLst>
          </p:cNvPr>
          <p:cNvSpPr>
            <a:spLocks noGrp="1"/>
          </p:cNvSpPr>
          <p:nvPr>
            <p:ph idx="1"/>
          </p:nvPr>
        </p:nvSpPr>
        <p:spPr>
          <a:xfrm>
            <a:off x="838200" y="1690688"/>
            <a:ext cx="10515600" cy="4802187"/>
          </a:xfrm>
        </p:spPr>
        <p:txBody>
          <a:bodyPr>
            <a:normAutofit fontScale="70000" lnSpcReduction="20000"/>
          </a:bodyPr>
          <a:lstStyle/>
          <a:p>
            <a:r>
              <a:rPr lang="en-US" dirty="0"/>
              <a:t>Internship Information</a:t>
            </a:r>
          </a:p>
          <a:p>
            <a:pPr lvl="1"/>
            <a:r>
              <a:rPr lang="en-US" dirty="0"/>
              <a:t>Past, current, and potential projects</a:t>
            </a:r>
          </a:p>
          <a:p>
            <a:pPr lvl="1"/>
            <a:r>
              <a:rPr lang="en-US" dirty="0"/>
              <a:t>Engineering major requirements</a:t>
            </a:r>
          </a:p>
          <a:p>
            <a:pPr lvl="1"/>
            <a:r>
              <a:rPr lang="en-US" dirty="0"/>
              <a:t>International student opportunities</a:t>
            </a:r>
          </a:p>
          <a:p>
            <a:r>
              <a:rPr lang="en-US" dirty="0"/>
              <a:t>Career Development</a:t>
            </a:r>
          </a:p>
          <a:p>
            <a:pPr lvl="1"/>
            <a:r>
              <a:rPr lang="en-US" dirty="0"/>
              <a:t>Rotational/leadership programs</a:t>
            </a:r>
          </a:p>
          <a:p>
            <a:pPr lvl="1"/>
            <a:r>
              <a:rPr lang="en-US" dirty="0"/>
              <a:t>Alumni career progression</a:t>
            </a:r>
          </a:p>
          <a:p>
            <a:pPr lvl="1"/>
            <a:r>
              <a:rPr lang="en-US" dirty="0"/>
              <a:t>LGO Alumni presence within organization</a:t>
            </a:r>
          </a:p>
          <a:p>
            <a:pPr lvl="1"/>
            <a:r>
              <a:rPr lang="en-US" dirty="0"/>
              <a:t>International student eligibility</a:t>
            </a:r>
          </a:p>
          <a:p>
            <a:pPr lvl="1"/>
            <a:r>
              <a:rPr lang="en-US" dirty="0"/>
              <a:t>Typical timing for full-time hire recruiting (fall, spring, both?)</a:t>
            </a:r>
          </a:p>
          <a:p>
            <a:r>
              <a:rPr lang="en-US" dirty="0"/>
              <a:t>Company Culture</a:t>
            </a:r>
          </a:p>
          <a:p>
            <a:pPr lvl="1"/>
            <a:r>
              <a:rPr lang="en-US" dirty="0"/>
              <a:t>Inclusion and workforce engagement initiatives (mission, actions, results)</a:t>
            </a:r>
          </a:p>
          <a:p>
            <a:pPr lvl="2"/>
            <a:r>
              <a:rPr lang="en-US" dirty="0"/>
              <a:t>Example: Describe organizational practices that systematically remove barriers, integrate a variety of skills, approaches, and perspectives, and create environments where every individual can fully contribute and be recognized</a:t>
            </a:r>
          </a:p>
          <a:p>
            <a:pPr lvl="1"/>
            <a:r>
              <a:rPr lang="en-US" dirty="0"/>
              <a:t>Sustainability efforts</a:t>
            </a:r>
          </a:p>
          <a:p>
            <a:r>
              <a:rPr lang="en-US" dirty="0"/>
              <a:t>Also recommended</a:t>
            </a:r>
          </a:p>
          <a:p>
            <a:pPr lvl="1"/>
            <a:r>
              <a:rPr lang="en-US" dirty="0"/>
              <a:t>Participation </a:t>
            </a:r>
            <a:r>
              <a:rPr lang="en-US"/>
              <a:t>from LGO Alumni </a:t>
            </a:r>
            <a:r>
              <a:rPr lang="en-US" dirty="0"/>
              <a:t>and current interns in slide deck development and review</a:t>
            </a:r>
          </a:p>
        </p:txBody>
      </p:sp>
    </p:spTree>
    <p:extLst>
      <p:ext uri="{BB962C8B-B14F-4D97-AF65-F5344CB8AC3E}">
        <p14:creationId xmlns:p14="http://schemas.microsoft.com/office/powerpoint/2010/main" val="94894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6A05-7E5F-2F14-78F8-69185F7DBA5F}"/>
              </a:ext>
            </a:extLst>
          </p:cNvPr>
          <p:cNvSpPr>
            <a:spLocks noGrp="1"/>
          </p:cNvSpPr>
          <p:nvPr>
            <p:ph type="title"/>
          </p:nvPr>
        </p:nvSpPr>
        <p:spPr/>
        <p:txBody>
          <a:bodyPr/>
          <a:lstStyle/>
          <a:p>
            <a:r>
              <a:rPr lang="en-US" b="1" dirty="0"/>
              <a:t>Sample format (in no particular order)*</a:t>
            </a:r>
          </a:p>
        </p:txBody>
      </p:sp>
      <p:sp>
        <p:nvSpPr>
          <p:cNvPr id="3" name="Content Placeholder 2">
            <a:extLst>
              <a:ext uri="{FF2B5EF4-FFF2-40B4-BE49-F238E27FC236}">
                <a16:creationId xmlns:a16="http://schemas.microsoft.com/office/drawing/2014/main" id="{2490DE50-A9A8-D365-24E5-868A0F826D37}"/>
              </a:ext>
            </a:extLst>
          </p:cNvPr>
          <p:cNvSpPr>
            <a:spLocks noGrp="1"/>
          </p:cNvSpPr>
          <p:nvPr>
            <p:ph idx="1"/>
          </p:nvPr>
        </p:nvSpPr>
        <p:spPr/>
        <p:txBody>
          <a:bodyPr>
            <a:normAutofit fontScale="77500" lnSpcReduction="20000"/>
          </a:bodyPr>
          <a:lstStyle/>
          <a:p>
            <a:r>
              <a:rPr lang="en-US" dirty="0"/>
              <a:t>Introduce your team</a:t>
            </a:r>
          </a:p>
          <a:p>
            <a:r>
              <a:rPr lang="en-US" dirty="0"/>
              <a:t>Overview of your organization</a:t>
            </a:r>
          </a:p>
          <a:p>
            <a:r>
              <a:rPr lang="en-US" dirty="0"/>
              <a:t>Internships</a:t>
            </a:r>
          </a:p>
          <a:p>
            <a:r>
              <a:rPr lang="en-US" dirty="0"/>
              <a:t>Careers</a:t>
            </a:r>
          </a:p>
          <a:p>
            <a:r>
              <a:rPr lang="en-US" dirty="0"/>
              <a:t>International students</a:t>
            </a:r>
          </a:p>
          <a:p>
            <a:r>
              <a:rPr lang="en-US" dirty="0"/>
              <a:t>LGO Alumni</a:t>
            </a:r>
          </a:p>
          <a:p>
            <a:r>
              <a:rPr lang="en-US" dirty="0"/>
              <a:t>What sets you apart</a:t>
            </a:r>
          </a:p>
          <a:p>
            <a:r>
              <a:rPr lang="en-US" dirty="0"/>
              <a:t>Connecting with students / Why are you in partnership with LGO?</a:t>
            </a:r>
          </a:p>
          <a:p>
            <a:r>
              <a:rPr lang="en-US" dirty="0"/>
              <a:t>Inclusion and workforce engagement initiatives </a:t>
            </a:r>
          </a:p>
          <a:p>
            <a:r>
              <a:rPr lang="en-US" dirty="0"/>
              <a:t>Sustainability</a:t>
            </a:r>
          </a:p>
          <a:p>
            <a:r>
              <a:rPr lang="en-US" dirty="0"/>
              <a:t>Keep the connection going- when you be back on campus, how can students reach out to you to continue the conversation?</a:t>
            </a:r>
          </a:p>
          <a:p>
            <a:endParaRPr lang="en-US" dirty="0"/>
          </a:p>
        </p:txBody>
      </p:sp>
      <p:sp>
        <p:nvSpPr>
          <p:cNvPr id="4" name="TextBox 3">
            <a:extLst>
              <a:ext uri="{FF2B5EF4-FFF2-40B4-BE49-F238E27FC236}">
                <a16:creationId xmlns:a16="http://schemas.microsoft.com/office/drawing/2014/main" id="{A6D0AE98-8BEF-2502-3289-A9DC96CB63AA}"/>
              </a:ext>
            </a:extLst>
          </p:cNvPr>
          <p:cNvSpPr txBox="1"/>
          <p:nvPr/>
        </p:nvSpPr>
        <p:spPr>
          <a:xfrm>
            <a:off x="838200" y="6176963"/>
            <a:ext cx="10515599" cy="369332"/>
          </a:xfrm>
          <a:prstGeom prst="rect">
            <a:avLst/>
          </a:prstGeom>
          <a:noFill/>
        </p:spPr>
        <p:txBody>
          <a:bodyPr wrap="square" rtlCol="0">
            <a:spAutoFit/>
          </a:bodyPr>
          <a:lstStyle/>
          <a:p>
            <a:r>
              <a:rPr lang="en-US" dirty="0"/>
              <a:t>*Specific prompts / content suggestions based on student feedback are in the slides that follow</a:t>
            </a:r>
          </a:p>
        </p:txBody>
      </p:sp>
    </p:spTree>
    <p:extLst>
      <p:ext uri="{BB962C8B-B14F-4D97-AF65-F5344CB8AC3E}">
        <p14:creationId xmlns:p14="http://schemas.microsoft.com/office/powerpoint/2010/main" val="264060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AD2A-F1DC-4606-BE00-1E6DCA1DFD85}"/>
              </a:ext>
            </a:extLst>
          </p:cNvPr>
          <p:cNvSpPr>
            <a:spLocks noGrp="1"/>
          </p:cNvSpPr>
          <p:nvPr>
            <p:ph type="title"/>
          </p:nvPr>
        </p:nvSpPr>
        <p:spPr/>
        <p:txBody>
          <a:bodyPr/>
          <a:lstStyle/>
          <a:p>
            <a:r>
              <a:rPr lang="en-US" b="1" dirty="0"/>
              <a:t>Introduce your team</a:t>
            </a:r>
          </a:p>
        </p:txBody>
      </p:sp>
      <p:sp>
        <p:nvSpPr>
          <p:cNvPr id="3" name="Content Placeholder 2">
            <a:extLst>
              <a:ext uri="{FF2B5EF4-FFF2-40B4-BE49-F238E27FC236}">
                <a16:creationId xmlns:a16="http://schemas.microsoft.com/office/drawing/2014/main" id="{F8DB6F6C-272B-D6EE-02A4-08E5987CF8F5}"/>
              </a:ext>
            </a:extLst>
          </p:cNvPr>
          <p:cNvSpPr>
            <a:spLocks noGrp="1"/>
          </p:cNvSpPr>
          <p:nvPr>
            <p:ph idx="1"/>
          </p:nvPr>
        </p:nvSpPr>
        <p:spPr/>
        <p:txBody>
          <a:bodyPr>
            <a:normAutofit/>
          </a:bodyPr>
          <a:lstStyle/>
          <a:p>
            <a:r>
              <a:rPr lang="en-US" dirty="0"/>
              <a:t>Who each of you are as people beyond work (family, hobbies, etc.)</a:t>
            </a:r>
          </a:p>
          <a:p>
            <a:r>
              <a:rPr lang="en-US" b="0" i="0" dirty="0">
                <a:solidFill>
                  <a:srgbClr val="252525"/>
                </a:solidFill>
                <a:effectLst/>
              </a:rPr>
              <a:t>Area of operations eac</a:t>
            </a:r>
            <a:r>
              <a:rPr lang="en-US" dirty="0">
                <a:solidFill>
                  <a:srgbClr val="252525"/>
                </a:solidFill>
              </a:rPr>
              <a:t>h person supports</a:t>
            </a:r>
          </a:p>
          <a:p>
            <a:r>
              <a:rPr lang="en-US" b="0" i="0" dirty="0">
                <a:solidFill>
                  <a:srgbClr val="252525"/>
                </a:solidFill>
                <a:effectLst/>
              </a:rPr>
              <a:t>Why they chose to work </a:t>
            </a:r>
            <a:r>
              <a:rPr lang="en-US" b="0" i="0">
                <a:solidFill>
                  <a:srgbClr val="252525"/>
                </a:solidFill>
                <a:effectLst/>
              </a:rPr>
              <a:t>for xx </a:t>
            </a:r>
            <a:r>
              <a:rPr lang="en-US" b="0" i="0" dirty="0">
                <a:solidFill>
                  <a:srgbClr val="252525"/>
                </a:solidFill>
                <a:effectLst/>
              </a:rPr>
              <a:t>company</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9124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1D9D7-B303-32CE-A323-BDF94823C008}"/>
              </a:ext>
            </a:extLst>
          </p:cNvPr>
          <p:cNvSpPr>
            <a:spLocks noGrp="1"/>
          </p:cNvSpPr>
          <p:nvPr>
            <p:ph type="title"/>
          </p:nvPr>
        </p:nvSpPr>
        <p:spPr/>
        <p:txBody>
          <a:bodyPr/>
          <a:lstStyle/>
          <a:p>
            <a:r>
              <a:rPr lang="en-US" b="1" dirty="0"/>
              <a:t>About your organization</a:t>
            </a:r>
          </a:p>
        </p:txBody>
      </p:sp>
      <p:sp>
        <p:nvSpPr>
          <p:cNvPr id="3" name="Content Placeholder 2">
            <a:extLst>
              <a:ext uri="{FF2B5EF4-FFF2-40B4-BE49-F238E27FC236}">
                <a16:creationId xmlns:a16="http://schemas.microsoft.com/office/drawing/2014/main" id="{4D107E7A-87D4-806D-A55E-DD480FBE7621}"/>
              </a:ext>
            </a:extLst>
          </p:cNvPr>
          <p:cNvSpPr>
            <a:spLocks noGrp="1"/>
          </p:cNvSpPr>
          <p:nvPr>
            <p:ph idx="1"/>
          </p:nvPr>
        </p:nvSpPr>
        <p:spPr>
          <a:xfrm>
            <a:off x="838200" y="1986990"/>
            <a:ext cx="10515600" cy="4351338"/>
          </a:xfrm>
        </p:spPr>
        <p:txBody>
          <a:bodyPr>
            <a:normAutofit fontScale="77500" lnSpcReduction="20000"/>
          </a:bodyPr>
          <a:lstStyle/>
          <a:p>
            <a:r>
              <a:rPr lang="en-US" dirty="0"/>
              <a:t>Leadership principles, mission, vision, values statements</a:t>
            </a:r>
          </a:p>
          <a:p>
            <a:r>
              <a:rPr lang="en-US" dirty="0"/>
              <a:t>Locations</a:t>
            </a:r>
          </a:p>
          <a:p>
            <a:r>
              <a:rPr lang="en-US" dirty="0"/>
              <a:t>Company culture</a:t>
            </a:r>
          </a:p>
          <a:p>
            <a:r>
              <a:rPr lang="en-US" dirty="0"/>
              <a:t>Business operations, structure, divisions, products/production, impact, core functions, jobs, sales, investment track record, performance, contributions to the industry, emerging initiatives/the future, etc.</a:t>
            </a:r>
          </a:p>
          <a:p>
            <a:r>
              <a:rPr lang="en-US" dirty="0"/>
              <a:t>Career opportunities for different engineering disciplines</a:t>
            </a:r>
          </a:p>
          <a:p>
            <a:r>
              <a:rPr lang="en-US" dirty="0"/>
              <a:t>Video of factory, work being done (not required- students are more interested in content of presentation)</a:t>
            </a:r>
          </a:p>
          <a:p>
            <a:r>
              <a:rPr lang="en-US" dirty="0"/>
              <a:t>Portfolio companies (if applies)</a:t>
            </a:r>
          </a:p>
          <a:p>
            <a:r>
              <a:rPr lang="en-US" dirty="0"/>
              <a:t>What sets you apart</a:t>
            </a:r>
          </a:p>
          <a:p>
            <a:r>
              <a:rPr lang="en-US" dirty="0"/>
              <a:t>Cool photos of folks working, on internship, DPT visits and other engagement with LGO, Alumni gatherings</a:t>
            </a:r>
          </a:p>
        </p:txBody>
      </p:sp>
    </p:spTree>
    <p:extLst>
      <p:ext uri="{BB962C8B-B14F-4D97-AF65-F5344CB8AC3E}">
        <p14:creationId xmlns:p14="http://schemas.microsoft.com/office/powerpoint/2010/main" val="95363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05C7-E838-EA92-669F-7389AB2B7320}"/>
              </a:ext>
            </a:extLst>
          </p:cNvPr>
          <p:cNvSpPr>
            <a:spLocks noGrp="1"/>
          </p:cNvSpPr>
          <p:nvPr>
            <p:ph type="title"/>
          </p:nvPr>
        </p:nvSpPr>
        <p:spPr/>
        <p:txBody>
          <a:bodyPr/>
          <a:lstStyle/>
          <a:p>
            <a:r>
              <a:rPr lang="en-US" b="1" dirty="0"/>
              <a:t>Internships</a:t>
            </a:r>
          </a:p>
        </p:txBody>
      </p:sp>
      <p:sp>
        <p:nvSpPr>
          <p:cNvPr id="3" name="Content Placeholder 2">
            <a:extLst>
              <a:ext uri="{FF2B5EF4-FFF2-40B4-BE49-F238E27FC236}">
                <a16:creationId xmlns:a16="http://schemas.microsoft.com/office/drawing/2014/main" id="{5CBB9CA1-587A-6628-58D5-6B8CF76FA29C}"/>
              </a:ext>
            </a:extLst>
          </p:cNvPr>
          <p:cNvSpPr>
            <a:spLocks noGrp="1"/>
          </p:cNvSpPr>
          <p:nvPr>
            <p:ph idx="1"/>
          </p:nvPr>
        </p:nvSpPr>
        <p:spPr>
          <a:xfrm>
            <a:off x="838200" y="1690688"/>
            <a:ext cx="10515600" cy="4802187"/>
          </a:xfrm>
        </p:spPr>
        <p:txBody>
          <a:bodyPr>
            <a:normAutofit fontScale="85000" lnSpcReduction="20000"/>
          </a:bodyPr>
          <a:lstStyle/>
          <a:p>
            <a:r>
              <a:rPr lang="en-US" dirty="0"/>
              <a:t>Students will be very focused on what to expect for upcoming internships	</a:t>
            </a:r>
          </a:p>
          <a:p>
            <a:pPr lvl="1"/>
            <a:r>
              <a:rPr lang="en-US" dirty="0"/>
              <a:t>Interviewing in October/November (Feb-start internships) and February (June-start)</a:t>
            </a:r>
          </a:p>
          <a:p>
            <a:pPr algn="l">
              <a:buFont typeface="Arial" panose="020B0604020202020204" pitchFamily="34" charset="0"/>
              <a:buChar char="•"/>
            </a:pPr>
            <a:r>
              <a:rPr lang="en-US" dirty="0">
                <a:solidFill>
                  <a:srgbClr val="252525"/>
                </a:solidFill>
              </a:rPr>
              <a:t>Plans for this year:</a:t>
            </a:r>
            <a:endParaRPr lang="en-US" b="0" i="0" dirty="0">
              <a:solidFill>
                <a:srgbClr val="252525"/>
              </a:solidFill>
              <a:effectLst/>
            </a:endParaRPr>
          </a:p>
          <a:p>
            <a:pPr lvl="1"/>
            <a:r>
              <a:rPr lang="en-US" sz="2300" dirty="0">
                <a:solidFill>
                  <a:srgbClr val="252525"/>
                </a:solidFill>
              </a:rPr>
              <a:t>Are you offering internships? What kind? How many? Is this TBD?</a:t>
            </a:r>
          </a:p>
          <a:p>
            <a:pPr lvl="1"/>
            <a:r>
              <a:rPr lang="en-US" sz="2300" dirty="0">
                <a:solidFill>
                  <a:srgbClr val="252525"/>
                </a:solidFill>
              </a:rPr>
              <a:t>Are there constraints for international or sponsored students?</a:t>
            </a:r>
          </a:p>
          <a:p>
            <a:pPr lvl="1"/>
            <a:r>
              <a:rPr lang="en-US" sz="2300" dirty="0">
                <a:solidFill>
                  <a:srgbClr val="252525"/>
                </a:solidFill>
              </a:rPr>
              <a:t>Any engineering major requirements?</a:t>
            </a:r>
          </a:p>
          <a:p>
            <a:pPr lvl="1"/>
            <a:r>
              <a:rPr lang="en-US" sz="2300" dirty="0">
                <a:solidFill>
                  <a:srgbClr val="252525"/>
                </a:solidFill>
              </a:rPr>
              <a:t>Upcoming project development</a:t>
            </a:r>
          </a:p>
          <a:p>
            <a:r>
              <a:rPr lang="en-US" b="1" dirty="0"/>
              <a:t>Include current interns in presentation if you can. </a:t>
            </a:r>
          </a:p>
          <a:p>
            <a:pPr lvl="1"/>
            <a:r>
              <a:rPr lang="en-US" dirty="0"/>
              <a:t>Include photos with project title, etc. of resent or current interns.</a:t>
            </a:r>
          </a:p>
          <a:p>
            <a:pPr lvl="1"/>
            <a:r>
              <a:rPr lang="en-US" dirty="0"/>
              <a:t>Brief presentations by interns on projects (remote participation welcome if necessary)</a:t>
            </a:r>
            <a:endParaRPr lang="en-US" dirty="0">
              <a:solidFill>
                <a:srgbClr val="FF0000"/>
              </a:solidFill>
            </a:endParaRPr>
          </a:p>
          <a:p>
            <a:r>
              <a:rPr lang="en-US" dirty="0"/>
              <a:t>Past internship projects</a:t>
            </a:r>
          </a:p>
          <a:p>
            <a:pPr lvl="1"/>
            <a:r>
              <a:rPr lang="en-US" dirty="0"/>
              <a:t>What problems were solved *students want to know the impact they will have*</a:t>
            </a:r>
          </a:p>
          <a:p>
            <a:pPr lvl="1"/>
            <a:r>
              <a:rPr lang="en-US" dirty="0"/>
              <a:t>Number of internships since started LGO</a:t>
            </a:r>
          </a:p>
          <a:p>
            <a:r>
              <a:rPr lang="en-US" dirty="0"/>
              <a:t>Highlight folks who accepted internship return offer / hired through internship</a:t>
            </a:r>
          </a:p>
        </p:txBody>
      </p:sp>
    </p:spTree>
    <p:extLst>
      <p:ext uri="{BB962C8B-B14F-4D97-AF65-F5344CB8AC3E}">
        <p14:creationId xmlns:p14="http://schemas.microsoft.com/office/powerpoint/2010/main" val="2609161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1412</Words>
  <Application>Microsoft Macintosh PowerPoint</Application>
  <PresentationFormat>Widescreen</PresentationFormat>
  <Paragraphs>154</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Open Sans</vt:lpstr>
      <vt:lpstr>Office Theme</vt:lpstr>
      <vt:lpstr> LGO Summer Partner Introduction Series- Presentation Information and Content Suggestions</vt:lpstr>
      <vt:lpstr>Typical Agenda</vt:lpstr>
      <vt:lpstr>Additional details</vt:lpstr>
      <vt:lpstr>Recommended participants</vt:lpstr>
      <vt:lpstr>Essential Topics for First-Year Students</vt:lpstr>
      <vt:lpstr>Sample format (in no particular order)*</vt:lpstr>
      <vt:lpstr>Introduce your team</vt:lpstr>
      <vt:lpstr>About your organization</vt:lpstr>
      <vt:lpstr>Internships</vt:lpstr>
      <vt:lpstr>Careers</vt:lpstr>
      <vt:lpstr>International students</vt:lpstr>
      <vt:lpstr>LGO Alumni</vt:lpstr>
      <vt:lpstr>What sets you apart</vt:lpstr>
      <vt:lpstr>Connecting with the students / Why LGO?</vt:lpstr>
      <vt:lpstr>Inclusion and workforce engagement initiatives </vt:lpstr>
      <vt:lpstr>Sustainability</vt:lpstr>
      <vt:lpstr>Keeping the connection going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LGO Summer Partner Introduction Series</dc:title>
  <dc:creator>Amy Levin</dc:creator>
  <cp:lastModifiedBy>Amy Levin</cp:lastModifiedBy>
  <cp:revision>61</cp:revision>
  <dcterms:created xsi:type="dcterms:W3CDTF">2023-02-22T17:57:38Z</dcterms:created>
  <dcterms:modified xsi:type="dcterms:W3CDTF">2025-05-28T13:08:45Z</dcterms:modified>
</cp:coreProperties>
</file>